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87" r:id="rId3"/>
    <p:sldId id="346" r:id="rId4"/>
    <p:sldId id="347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328" r:id="rId13"/>
    <p:sldId id="329" r:id="rId14"/>
    <p:sldId id="330" r:id="rId15"/>
    <p:sldId id="333" r:id="rId16"/>
    <p:sldId id="348" r:id="rId17"/>
    <p:sldId id="349" r:id="rId18"/>
    <p:sldId id="299" r:id="rId19"/>
    <p:sldId id="340" r:id="rId20"/>
    <p:sldId id="350" r:id="rId21"/>
    <p:sldId id="305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7" autoAdjust="0"/>
    <p:restoredTop sz="95455" autoAdjust="0"/>
  </p:normalViewPr>
  <p:slideViewPr>
    <p:cSldViewPr snapToGrid="0" snapToObjects="1">
      <p:cViewPr varScale="1">
        <p:scale>
          <a:sx n="170" d="100"/>
          <a:sy n="170" d="100"/>
        </p:scale>
        <p:origin x="-104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D00E09-4629-2645-AB5C-A4908981FC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10/6/16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4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2009/06/16/health/16firs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</a:t>
            </a:r>
            <a:r>
              <a:rPr lang="en-US" dirty="0" smtClean="0"/>
              <a:t>1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5739" y="6540793"/>
            <a:ext cx="4336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Credits: CERN </a:t>
            </a:r>
            <a:r>
              <a:rPr lang="en-US" sz="1200" dirty="0"/>
              <a:t>Summer </a:t>
            </a:r>
            <a:r>
              <a:rPr lang="en-US" sz="1200" dirty="0" smtClean="0"/>
              <a:t>lectures (di </a:t>
            </a:r>
            <a:r>
              <a:rPr lang="en-US" sz="1200" dirty="0" err="1" smtClean="0"/>
              <a:t>Lella</a:t>
            </a:r>
            <a:r>
              <a:rPr lang="en-US" sz="1200" dirty="0" smtClean="0"/>
              <a:t>), Hadron collider lectures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Discovery of the atomic </a:t>
            </a:r>
            <a:r>
              <a:rPr lang="en-US" dirty="0" smtClean="0"/>
              <a:t>nucleus</a:t>
            </a:r>
            <a:endParaRPr lang="en-US" dirty="0"/>
          </a:p>
        </p:txBody>
      </p:sp>
      <p:pic>
        <p:nvPicPr>
          <p:cNvPr id="4" name="Picture 14" descr="C:\Documents and Settings\dilella\Work-space\Lectures\Figures\Basics\scattering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164" y="1419807"/>
            <a:ext cx="3482975" cy="272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874164" y="1496007"/>
            <a:ext cx="7543800" cy="1530350"/>
            <a:chOff x="528" y="309"/>
            <a:chExt cx="4752" cy="964"/>
          </a:xfrm>
        </p:grpSpPr>
        <p:sp>
          <p:nvSpPr>
            <p:cNvPr id="6" name="Rectangle 17"/>
            <p:cNvSpPr>
              <a:spLocks noChangeArrowheads="1"/>
            </p:cNvSpPr>
            <p:nvPr/>
          </p:nvSpPr>
          <p:spPr bwMode="auto">
            <a:xfrm>
              <a:off x="3408" y="720"/>
              <a:ext cx="1872" cy="336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3398" y="309"/>
              <a:ext cx="8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  <a:latin typeface="Symbol" charset="0"/>
                </a:rPr>
                <a:t>a -</a:t>
              </a:r>
              <a:r>
                <a:rPr lang="en-US" sz="1800">
                  <a:solidFill>
                    <a:srgbClr val="FF0000"/>
                  </a:solidFill>
                </a:rPr>
                <a:t> particle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auto">
            <a:xfrm>
              <a:off x="3398" y="696"/>
              <a:ext cx="1868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Atom: spherical distribution</a:t>
              </a:r>
            </a:p>
            <a:p>
              <a:pPr>
                <a:lnSpc>
                  <a:spcPct val="75000"/>
                </a:lnSpc>
              </a:pPr>
              <a:r>
                <a:rPr lang="en-US" sz="1800"/>
                <a:t>            of electric charges</a:t>
              </a:r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 flipH="1">
              <a:off x="3072" y="91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1536" y="960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20"/>
            <p:cNvSpPr txBox="1">
              <a:spLocks noChangeArrowheads="1"/>
            </p:cNvSpPr>
            <p:nvPr/>
          </p:nvSpPr>
          <p:spPr bwMode="auto">
            <a:xfrm>
              <a:off x="528" y="912"/>
              <a:ext cx="764" cy="3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impact</a:t>
              </a:r>
            </a:p>
            <a:p>
              <a:pPr algn="ctr">
                <a:lnSpc>
                  <a:spcPct val="75000"/>
                </a:lnSpc>
              </a:pPr>
              <a:r>
                <a:rPr lang="en-US" sz="1800"/>
                <a:t>parameter</a:t>
              </a:r>
            </a:p>
          </p:txBody>
        </p:sp>
        <p:sp>
          <p:nvSpPr>
            <p:cNvPr id="12" name="Text Box 21"/>
            <p:cNvSpPr txBox="1">
              <a:spLocks noChangeArrowheads="1"/>
            </p:cNvSpPr>
            <p:nvPr/>
          </p:nvSpPr>
          <p:spPr bwMode="auto">
            <a:xfrm>
              <a:off x="1344" y="960"/>
              <a:ext cx="2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/>
                <a:t>b </a:t>
              </a:r>
            </a:p>
          </p:txBody>
        </p:sp>
      </p:grp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272008" y="1022932"/>
            <a:ext cx="8108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Symbol" charset="0"/>
              </a:rPr>
              <a:t>a</a:t>
            </a:r>
            <a:r>
              <a:rPr lang="en-US" sz="2000" dirty="0"/>
              <a:t> – atom scattering at low energies is dominated by Coulomb interaction </a:t>
            </a: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324889" y="3942345"/>
            <a:ext cx="7844640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Symbol" charset="0"/>
              </a:rPr>
              <a:t>a</a:t>
            </a:r>
            <a:r>
              <a:rPr lang="en-US" sz="2000" dirty="0"/>
              <a:t> – particles with impact parameter = </a:t>
            </a:r>
            <a:r>
              <a:rPr lang="en-US" sz="2000" i="1" dirty="0"/>
              <a:t>b</a:t>
            </a:r>
            <a:r>
              <a:rPr lang="en-US" sz="2000" dirty="0"/>
              <a:t> </a:t>
            </a:r>
            <a:r>
              <a:rPr lang="en-US" sz="2000" dirty="0" smtClean="0"/>
              <a:t>“see</a:t>
            </a:r>
            <a:r>
              <a:rPr lang="en-US" sz="2000" dirty="0" smtClean="0">
                <a:latin typeface="Arial"/>
              </a:rPr>
              <a:t>” </a:t>
            </a:r>
            <a:r>
              <a:rPr lang="en-US" sz="2000" dirty="0" smtClean="0"/>
              <a:t>only </a:t>
            </a:r>
            <a:r>
              <a:rPr lang="en-US" sz="2000" dirty="0"/>
              <a:t>electric charge within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sphere of radius = </a:t>
            </a:r>
            <a:r>
              <a:rPr lang="en-US" sz="2000" i="1" dirty="0"/>
              <a:t>b</a:t>
            </a:r>
            <a:r>
              <a:rPr lang="en-US" sz="2000" dirty="0"/>
              <a:t>  (Gauss theorem for forces proportional to </a:t>
            </a:r>
            <a:r>
              <a:rPr lang="en-US" sz="2000" i="1" dirty="0"/>
              <a:t>r</a:t>
            </a:r>
            <a:r>
              <a:rPr lang="en-US" baseline="30000" dirty="0">
                <a:latin typeface="Symbol" charset="0"/>
              </a:rPr>
              <a:t>-2 </a:t>
            </a:r>
            <a:r>
              <a:rPr lang="en-US" sz="2000" dirty="0"/>
              <a:t>)</a:t>
            </a:r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264564" y="5229807"/>
            <a:ext cx="5332973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For </a:t>
            </a:r>
            <a:r>
              <a:rPr lang="en-US" sz="2000" dirty="0" smtClean="0">
                <a:solidFill>
                  <a:srgbClr val="FF0000"/>
                </a:solidFill>
              </a:rPr>
              <a:t>Thomson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’</a:t>
            </a:r>
            <a:r>
              <a:rPr lang="en-US" sz="2000" dirty="0" smtClean="0">
                <a:solidFill>
                  <a:srgbClr val="FF0000"/>
                </a:solidFill>
              </a:rPr>
              <a:t>s </a:t>
            </a:r>
            <a:r>
              <a:rPr lang="en-US" sz="2000" dirty="0">
                <a:solidFill>
                  <a:srgbClr val="FF0000"/>
                </a:solidFill>
              </a:rPr>
              <a:t>atomic model</a:t>
            </a:r>
          </a:p>
          <a:p>
            <a:r>
              <a:rPr lang="en-US" sz="2000" dirty="0">
                <a:solidFill>
                  <a:srgbClr val="FF0000"/>
                </a:solidFill>
              </a:rPr>
              <a:t>the electric charge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“</a:t>
            </a:r>
            <a:r>
              <a:rPr lang="en-US" sz="2000" dirty="0" smtClean="0">
                <a:solidFill>
                  <a:srgbClr val="FF0000"/>
                </a:solidFill>
              </a:rPr>
              <a:t>seen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” </a:t>
            </a:r>
            <a:r>
              <a:rPr lang="en-US" sz="2000" dirty="0" smtClean="0">
                <a:solidFill>
                  <a:srgbClr val="FF0000"/>
                </a:solidFill>
              </a:rPr>
              <a:t>by </a:t>
            </a:r>
            <a:r>
              <a:rPr lang="en-US" sz="2000" dirty="0">
                <a:solidFill>
                  <a:srgbClr val="FF0000"/>
                </a:solidFill>
              </a:rPr>
              <a:t>the</a:t>
            </a:r>
          </a:p>
          <a:p>
            <a:r>
              <a:rPr lang="en-US" sz="2000" dirty="0">
                <a:solidFill>
                  <a:srgbClr val="FF0000"/>
                </a:solidFill>
                <a:latin typeface="Symbol" charset="0"/>
              </a:rPr>
              <a:t>a</a:t>
            </a:r>
            <a:r>
              <a:rPr lang="en-US" sz="2000" dirty="0">
                <a:solidFill>
                  <a:srgbClr val="FF0000"/>
                </a:solidFill>
              </a:rPr>
              <a:t> – particle is zero, independent</a:t>
            </a:r>
          </a:p>
          <a:p>
            <a:pPr>
              <a:buFont typeface="Symbol" charset="0"/>
              <a:buNone/>
            </a:pPr>
            <a:r>
              <a:rPr lang="en-US" sz="2000" dirty="0">
                <a:solidFill>
                  <a:srgbClr val="FF0000"/>
                </a:solidFill>
              </a:rPr>
              <a:t>of impact parameter</a:t>
            </a:r>
          </a:p>
          <a:p>
            <a:pPr>
              <a:buFont typeface="Symbol" charset="0"/>
              <a:buNone/>
            </a:pPr>
            <a:r>
              <a:rPr lang="en-US" dirty="0">
                <a:solidFill>
                  <a:srgbClr val="FF0000"/>
                </a:solidFill>
                <a:sym typeface="Symbol" charset="0"/>
              </a:rPr>
              <a:t></a:t>
            </a:r>
            <a:r>
              <a:rPr lang="en-US" b="0" dirty="0"/>
              <a:t>  </a:t>
            </a:r>
            <a:r>
              <a:rPr lang="en-US" b="0" dirty="0">
                <a:solidFill>
                  <a:srgbClr val="FF0000"/>
                </a:solidFill>
              </a:rPr>
              <a:t>no significant scattering at large angles is expected</a:t>
            </a:r>
            <a:endParaRPr lang="en-US" b="0" dirty="0"/>
          </a:p>
        </p:txBody>
      </p:sp>
      <p:pic>
        <p:nvPicPr>
          <p:cNvPr id="16" name="Picture 29" descr="C:\Documents and Settings\dilella\Work-space\Lectures\Figures\Basics\Thomson_2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764" y="4696407"/>
            <a:ext cx="1836738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ine 30"/>
          <p:cNvSpPr>
            <a:spLocks noChangeShapeType="1"/>
          </p:cNvSpPr>
          <p:nvPr/>
        </p:nvSpPr>
        <p:spPr bwMode="auto">
          <a:xfrm>
            <a:off x="3693564" y="5523202"/>
            <a:ext cx="2438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8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utoUpdateAnimBg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atomic nucleus</a:t>
            </a:r>
            <a:endParaRPr lang="en-US" dirty="0"/>
          </a:p>
        </p:txBody>
      </p:sp>
      <p:pic>
        <p:nvPicPr>
          <p:cNvPr id="4" name="Picture 2" descr="C:\Documents and Settings\dilella\Work-space\Lectures\Figures\At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00" y="2471776"/>
            <a:ext cx="3455987" cy="31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37447" y="5496589"/>
            <a:ext cx="5155541" cy="955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9900"/>
                </a:solidFill>
              </a:rPr>
              <a:t>Nuclear radius </a:t>
            </a:r>
            <a:r>
              <a:rPr lang="en-US" dirty="0">
                <a:solidFill>
                  <a:srgbClr val="009900"/>
                </a:solidFill>
                <a:sym typeface="Symbol" charset="0"/>
              </a:rPr>
              <a:t> </a:t>
            </a:r>
            <a:r>
              <a:rPr lang="en-US" dirty="0">
                <a:solidFill>
                  <a:srgbClr val="009900"/>
                </a:solidFill>
                <a:latin typeface="Symbol" charset="0"/>
                <a:sym typeface="Symbol" charset="0"/>
              </a:rPr>
              <a:t>10</a:t>
            </a:r>
            <a:r>
              <a:rPr lang="en-US" baseline="30000" dirty="0">
                <a:solidFill>
                  <a:srgbClr val="009900"/>
                </a:solidFill>
                <a:latin typeface="Symbol" charset="0"/>
                <a:sym typeface="Symbol" charset="0"/>
              </a:rPr>
              <a:t>-13</a:t>
            </a:r>
            <a:r>
              <a:rPr lang="en-US" dirty="0">
                <a:solidFill>
                  <a:srgbClr val="009900"/>
                </a:solidFill>
                <a:sym typeface="Symbol" charset="0"/>
              </a:rPr>
              <a:t> cm  </a:t>
            </a:r>
            <a:r>
              <a:rPr lang="en-US" dirty="0">
                <a:solidFill>
                  <a:srgbClr val="009900"/>
                </a:solidFill>
                <a:latin typeface="Symbol" charset="0"/>
                <a:sym typeface="Symbol" charset="0"/>
              </a:rPr>
              <a:t>10</a:t>
            </a:r>
            <a:r>
              <a:rPr lang="en-US" baseline="30000" dirty="0">
                <a:solidFill>
                  <a:srgbClr val="009900"/>
                </a:solidFill>
                <a:latin typeface="Symbol" charset="0"/>
                <a:sym typeface="Symbol" charset="0"/>
              </a:rPr>
              <a:t>-5</a:t>
            </a:r>
            <a:r>
              <a:rPr lang="en-US" dirty="0">
                <a:solidFill>
                  <a:srgbClr val="009900"/>
                </a:solidFill>
                <a:sym typeface="Symbol" charset="0"/>
              </a:rPr>
              <a:t> </a:t>
            </a:r>
            <a:r>
              <a:rPr lang="en-US" dirty="0">
                <a:solidFill>
                  <a:srgbClr val="009900"/>
                </a:solidFill>
                <a:latin typeface="Arial Narrow" charset="0"/>
                <a:sym typeface="Symbol" charset="0"/>
              </a:rPr>
              <a:t>x</a:t>
            </a:r>
            <a:r>
              <a:rPr lang="en-US" dirty="0">
                <a:solidFill>
                  <a:srgbClr val="009900"/>
                </a:solidFill>
                <a:sym typeface="Symbol" charset="0"/>
              </a:rPr>
              <a:t>  atomic radius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D60093"/>
                </a:solidFill>
                <a:sym typeface="Symbol" charset="0"/>
              </a:rPr>
              <a:t>Mass of the nucleus    mass of the atom</a:t>
            </a:r>
          </a:p>
          <a:p>
            <a:pPr>
              <a:lnSpc>
                <a:spcPct val="90000"/>
              </a:lnSpc>
            </a:pPr>
            <a:r>
              <a:rPr lang="en-US" b="0" dirty="0">
                <a:solidFill>
                  <a:srgbClr val="D60093"/>
                </a:solidFill>
              </a:rPr>
              <a:t>(to a fraction of  1</a:t>
            </a:r>
            <a:r>
              <a:rPr lang="en-US" b="0" dirty="0">
                <a:solidFill>
                  <a:srgbClr val="D60093"/>
                </a:solidFill>
                <a:cs typeface="Times New Roman" charset="0"/>
              </a:rPr>
              <a:t>‰ )</a:t>
            </a:r>
            <a:endParaRPr lang="en-US" b="0" dirty="0">
              <a:solidFill>
                <a:srgbClr val="D60093"/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304800" y="939316"/>
            <a:ext cx="4191000" cy="7620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400" dirty="0" smtClean="0">
                <a:solidFill>
                  <a:schemeClr val="tx1"/>
                </a:solidFill>
              </a:rPr>
              <a:t>Rutherford</a:t>
            </a:r>
            <a:r>
              <a:rPr lang="en-US" sz="2400" dirty="0" smtClean="0">
                <a:solidFill>
                  <a:schemeClr val="tx1"/>
                </a:solidFill>
                <a:latin typeface="Arial"/>
              </a:rPr>
              <a:t>’</a:t>
            </a:r>
            <a:r>
              <a:rPr lang="en-US" sz="2400" dirty="0" smtClean="0">
                <a:solidFill>
                  <a:schemeClr val="tx1"/>
                </a:solidFill>
              </a:rPr>
              <a:t>s observation: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88926" y="1507641"/>
            <a:ext cx="785292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</a:rPr>
              <a:t>significant scattering of </a:t>
            </a:r>
            <a:r>
              <a:rPr lang="en-US" b="0" dirty="0">
                <a:solidFill>
                  <a:srgbClr val="000000"/>
                </a:solidFill>
                <a:latin typeface="Symbol" charset="0"/>
              </a:rPr>
              <a:t>a</a:t>
            </a:r>
            <a:r>
              <a:rPr lang="en-US" b="0" dirty="0">
                <a:solidFill>
                  <a:srgbClr val="000000"/>
                </a:solidFill>
              </a:rPr>
              <a:t> – particles at large angles, </a:t>
            </a:r>
            <a:r>
              <a:rPr lang="en-US" b="0" dirty="0" smtClean="0">
                <a:solidFill>
                  <a:srgbClr val="000000"/>
                </a:solidFill>
              </a:rPr>
              <a:t>consistent with </a:t>
            </a:r>
            <a:r>
              <a:rPr lang="en-US" b="0" dirty="0">
                <a:solidFill>
                  <a:srgbClr val="000000"/>
                </a:solidFill>
              </a:rPr>
              <a:t>scattering </a:t>
            </a:r>
            <a:endParaRPr lang="en-US" b="0" dirty="0" smtClean="0">
              <a:solidFill>
                <a:srgbClr val="000000"/>
              </a:solidFill>
            </a:endParaRPr>
          </a:p>
          <a:p>
            <a:r>
              <a:rPr lang="en-US" b="0" dirty="0" smtClean="0">
                <a:solidFill>
                  <a:srgbClr val="000000"/>
                </a:solidFill>
              </a:rPr>
              <a:t>expected </a:t>
            </a:r>
            <a:r>
              <a:rPr lang="en-US" b="0" dirty="0">
                <a:solidFill>
                  <a:srgbClr val="000000"/>
                </a:solidFill>
              </a:rPr>
              <a:t>for a sphere of radius </a:t>
            </a:r>
            <a:r>
              <a:rPr lang="en-US" b="0" dirty="0">
                <a:solidFill>
                  <a:srgbClr val="000000"/>
                </a:solidFill>
                <a:sym typeface="Symbol" charset="0"/>
              </a:rPr>
              <a:t></a:t>
            </a:r>
            <a:r>
              <a:rPr lang="en-US" b="0" dirty="0">
                <a:solidFill>
                  <a:srgbClr val="000000"/>
                </a:solidFill>
              </a:rPr>
              <a:t>  few </a:t>
            </a:r>
            <a:r>
              <a:rPr lang="en-US" b="0" dirty="0">
                <a:solidFill>
                  <a:srgbClr val="000000"/>
                </a:solidFill>
                <a:latin typeface="Arial Narrow" charset="0"/>
              </a:rPr>
              <a:t>x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Symbol" charset="0"/>
              </a:rPr>
              <a:t>10</a:t>
            </a:r>
            <a:r>
              <a:rPr lang="en-US" b="0" baseline="30000" dirty="0">
                <a:solidFill>
                  <a:srgbClr val="000000"/>
                </a:solidFill>
                <a:latin typeface="Symbol" charset="0"/>
              </a:rPr>
              <a:t>-13</a:t>
            </a:r>
            <a:r>
              <a:rPr lang="en-US" b="0" dirty="0">
                <a:solidFill>
                  <a:srgbClr val="000000"/>
                </a:solidFill>
              </a:rPr>
              <a:t> cm</a:t>
            </a:r>
          </a:p>
          <a:p>
            <a:r>
              <a:rPr lang="en-US" b="0" dirty="0">
                <a:solidFill>
                  <a:srgbClr val="000000"/>
                </a:solidFill>
              </a:rPr>
              <a:t>and electric charge = </a:t>
            </a:r>
            <a:r>
              <a:rPr lang="en-US" i="1" dirty="0" err="1">
                <a:solidFill>
                  <a:srgbClr val="000000"/>
                </a:solidFill>
              </a:rPr>
              <a:t>Ze</a:t>
            </a:r>
            <a:r>
              <a:rPr lang="en-US" b="0" dirty="0">
                <a:solidFill>
                  <a:srgbClr val="000000"/>
                </a:solidFill>
              </a:rPr>
              <a:t>, with </a:t>
            </a:r>
            <a:r>
              <a:rPr lang="en-US" i="1" dirty="0">
                <a:solidFill>
                  <a:srgbClr val="000000"/>
                </a:solidFill>
              </a:rPr>
              <a:t>Z</a:t>
            </a:r>
            <a:r>
              <a:rPr lang="en-US" b="0" dirty="0">
                <a:solidFill>
                  <a:srgbClr val="000000"/>
                </a:solidFill>
              </a:rPr>
              <a:t> = </a:t>
            </a:r>
            <a:r>
              <a:rPr lang="en-US" b="0" dirty="0">
                <a:solidFill>
                  <a:srgbClr val="000000"/>
                </a:solidFill>
                <a:latin typeface="Symbol" charset="0"/>
              </a:rPr>
              <a:t>79</a:t>
            </a:r>
            <a:r>
              <a:rPr lang="en-US" b="0" dirty="0">
                <a:solidFill>
                  <a:srgbClr val="000000"/>
                </a:solidFill>
              </a:rPr>
              <a:t> (atomic number of gold)</a:t>
            </a:r>
          </a:p>
          <a:p>
            <a:r>
              <a:rPr lang="en-US" b="0" dirty="0">
                <a:solidFill>
                  <a:srgbClr val="000000"/>
                </a:solidFill>
              </a:rPr>
              <a:t>and</a:t>
            </a:r>
            <a:r>
              <a:rPr lang="en-US" b="0" i="1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000000"/>
                </a:solidFill>
              </a:rPr>
              <a:t>e</a:t>
            </a:r>
            <a:r>
              <a:rPr lang="en-US" b="0" dirty="0">
                <a:solidFill>
                  <a:srgbClr val="000000"/>
                </a:solidFill>
              </a:rPr>
              <a:t> = </a:t>
            </a:r>
            <a:r>
              <a:rPr lang="en-US" dirty="0">
                <a:solidFill>
                  <a:srgbClr val="000000"/>
                </a:solidFill>
              </a:rPr>
              <a:t>|</a:t>
            </a:r>
            <a:r>
              <a:rPr lang="en-US" b="0" dirty="0">
                <a:solidFill>
                  <a:srgbClr val="000000"/>
                </a:solidFill>
              </a:rPr>
              <a:t>charge of the electron</a:t>
            </a:r>
            <a:r>
              <a:rPr lang="en-US" dirty="0">
                <a:solidFill>
                  <a:srgbClr val="000000"/>
                </a:solidFill>
              </a:rPr>
              <a:t>|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841021" y="3498228"/>
            <a:ext cx="467037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     </a:t>
            </a:r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atom consists of </a:t>
            </a:r>
          </a:p>
          <a:p>
            <a:r>
              <a:rPr lang="en-US" dirty="0">
                <a:solidFill>
                  <a:srgbClr val="FF0000"/>
                </a:solidFill>
              </a:rPr>
              <a:t>       a positively charged nucleus</a:t>
            </a:r>
          </a:p>
          <a:p>
            <a:r>
              <a:rPr lang="en-US" dirty="0">
                <a:solidFill>
                  <a:srgbClr val="FF0000"/>
                </a:solidFill>
              </a:rPr>
              <a:t>       surrounded by a cloud of electrons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468659" y="3834413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1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8" grpId="0" autoUpdateAnimBg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consists of particles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6610" y="3579793"/>
            <a:ext cx="893602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dirty="0" smtClean="0"/>
              <a:t>Experimental observation </a:t>
            </a:r>
            <a:r>
              <a:rPr lang="en-US" sz="1600" dirty="0"/>
              <a:t>of a threshold effect </a:t>
            </a:r>
            <a:r>
              <a:rPr lang="en-US" sz="1600" dirty="0" smtClean="0"/>
              <a:t>as </a:t>
            </a:r>
            <a:r>
              <a:rPr lang="en-US" sz="1600" dirty="0"/>
              <a:t>a function of the frequency of the light</a:t>
            </a:r>
          </a:p>
          <a:p>
            <a:pPr>
              <a:lnSpc>
                <a:spcPct val="85000"/>
              </a:lnSpc>
            </a:pPr>
            <a:r>
              <a:rPr lang="en-US" sz="1600" dirty="0"/>
              <a:t>impinging onto the electrode at negative voltage (cathode):</a:t>
            </a:r>
          </a:p>
          <a:p>
            <a:pPr>
              <a:lnSpc>
                <a:spcPct val="115000"/>
              </a:lnSpc>
            </a:pPr>
            <a:r>
              <a:rPr lang="en-US" sz="1600" dirty="0" smtClean="0"/>
              <a:t>	</a:t>
            </a:r>
            <a:r>
              <a:rPr lang="en-US" sz="1600" dirty="0" smtClean="0">
                <a:solidFill>
                  <a:srgbClr val="FF0000"/>
                </a:solidFill>
              </a:rPr>
              <a:t>Frequency  </a:t>
            </a:r>
            <a:r>
              <a:rPr lang="en-US" sz="1600" dirty="0">
                <a:solidFill>
                  <a:srgbClr val="FF0000"/>
                </a:solidFill>
                <a:latin typeface="Symbol" charset="0"/>
              </a:rPr>
              <a:t>n</a:t>
            </a:r>
            <a:r>
              <a:rPr lang="en-US" sz="1600" dirty="0">
                <a:solidFill>
                  <a:srgbClr val="FF0000"/>
                </a:solidFill>
              </a:rPr>
              <a:t> &lt; </a:t>
            </a:r>
            <a:r>
              <a:rPr lang="en-US" sz="1600" dirty="0">
                <a:solidFill>
                  <a:srgbClr val="FF0000"/>
                </a:solidFill>
                <a:latin typeface="Symbol" charset="0"/>
              </a:rPr>
              <a:t>n</a:t>
            </a:r>
            <a:r>
              <a:rPr lang="en-US" sz="1600" baseline="-25000" dirty="0">
                <a:solidFill>
                  <a:srgbClr val="FF0000"/>
                </a:solidFill>
                <a:latin typeface="Symbol" charset="0"/>
              </a:rPr>
              <a:t>0</a:t>
            </a:r>
            <a:r>
              <a:rPr lang="en-US" sz="1600" dirty="0">
                <a:solidFill>
                  <a:srgbClr val="FF0000"/>
                </a:solidFill>
              </a:rPr>
              <a:t> : electric current = zero, independent of luminous flux</a:t>
            </a:r>
            <a:r>
              <a:rPr lang="en-US" sz="1600" dirty="0" smtClean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en-US" sz="1600" dirty="0" smtClean="0">
                <a:solidFill>
                  <a:srgbClr val="009900"/>
                </a:solidFill>
              </a:rPr>
              <a:t>	Frequency  </a:t>
            </a:r>
            <a:r>
              <a:rPr lang="en-US" sz="1600" dirty="0">
                <a:solidFill>
                  <a:srgbClr val="009900"/>
                </a:solidFill>
                <a:latin typeface="Symbol" charset="0"/>
              </a:rPr>
              <a:t>n</a:t>
            </a:r>
            <a:r>
              <a:rPr lang="en-US" sz="1600" dirty="0">
                <a:solidFill>
                  <a:srgbClr val="009900"/>
                </a:solidFill>
              </a:rPr>
              <a:t> &gt; </a:t>
            </a:r>
            <a:r>
              <a:rPr lang="en-US" sz="1600" dirty="0">
                <a:solidFill>
                  <a:srgbClr val="009900"/>
                </a:solidFill>
                <a:latin typeface="Symbol" charset="0"/>
              </a:rPr>
              <a:t>n</a:t>
            </a:r>
            <a:r>
              <a:rPr lang="en-US" sz="1600" baseline="-25000" dirty="0">
                <a:solidFill>
                  <a:srgbClr val="009900"/>
                </a:solidFill>
                <a:latin typeface="Symbol" charset="0"/>
              </a:rPr>
              <a:t>0</a:t>
            </a:r>
            <a:r>
              <a:rPr lang="en-US" sz="1600" dirty="0">
                <a:solidFill>
                  <a:srgbClr val="009900"/>
                </a:solidFill>
              </a:rPr>
              <a:t> : current &gt; 0, proportional to luminous flux         </a:t>
            </a:r>
            <a:r>
              <a:rPr lang="en-US" sz="1600" dirty="0">
                <a:solidFill>
                  <a:srgbClr val="FF3300"/>
                </a:solidFill>
              </a:rPr>
              <a:t>     </a:t>
            </a:r>
            <a:endParaRPr lang="en-US" sz="1600" dirty="0">
              <a:solidFill>
                <a:schemeClr val="accent2"/>
              </a:solidFill>
            </a:endParaRP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1544781" y="1125509"/>
            <a:ext cx="5683250" cy="2311400"/>
            <a:chOff x="875" y="336"/>
            <a:chExt cx="3580" cy="1456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76" y="336"/>
              <a:ext cx="147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dirty="0"/>
                <a:t>glass tube under vacuum</a:t>
              </a:r>
            </a:p>
          </p:txBody>
        </p:sp>
        <p:pic>
          <p:nvPicPr>
            <p:cNvPr id="7" name="Picture 4" descr="C:\Documents and Settings\dilella\Work-space\Lectures\Figures\photoeffect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" y="368"/>
              <a:ext cx="2125" cy="1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2843" y="560"/>
              <a:ext cx="1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027" y="1488"/>
              <a:ext cx="857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600" dirty="0"/>
                <a:t>Current</a:t>
              </a:r>
            </a:p>
            <a:p>
              <a:pPr algn="ctr">
                <a:lnSpc>
                  <a:spcPct val="80000"/>
                </a:lnSpc>
              </a:pPr>
              <a:r>
                <a:rPr lang="en-US" sz="1600" dirty="0"/>
                <a:t>measurement</a:t>
              </a:r>
            </a:p>
          </p:txBody>
        </p:sp>
      </p:grpSp>
      <p:pic>
        <p:nvPicPr>
          <p:cNvPr id="11" name="Picture 17" descr="C:\Documents and Settings\dilella\Work-space\Lectures\Figures\Basics\Einstei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60" y="180025"/>
            <a:ext cx="1371600" cy="19335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7706902" y="2142673"/>
            <a:ext cx="108089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 smtClean="0"/>
              <a:t>A. </a:t>
            </a:r>
            <a:r>
              <a:rPr lang="en-US" sz="1000" i="1" dirty="0" smtClean="0"/>
              <a:t>Einstein</a:t>
            </a:r>
          </a:p>
          <a:p>
            <a:r>
              <a:rPr lang="en-US" sz="1000" i="1" dirty="0" smtClean="0"/>
              <a:t>PhD </a:t>
            </a:r>
            <a:r>
              <a:rPr lang="en-US" sz="1000" i="1" dirty="0" smtClean="0"/>
              <a:t>Univ. Zurich</a:t>
            </a:r>
            <a:endParaRPr lang="en-US" sz="10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75021" y="4717862"/>
            <a:ext cx="8937610" cy="2026910"/>
            <a:chOff x="175021" y="4717862"/>
            <a:chExt cx="8937610" cy="2026910"/>
          </a:xfrm>
        </p:grpSpPr>
        <p:sp>
          <p:nvSpPr>
            <p:cNvPr id="10" name="Text Box 16"/>
            <p:cNvSpPr txBox="1">
              <a:spLocks noChangeArrowheads="1"/>
            </p:cNvSpPr>
            <p:nvPr/>
          </p:nvSpPr>
          <p:spPr bwMode="auto">
            <a:xfrm>
              <a:off x="175021" y="4717862"/>
              <a:ext cx="3481993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rgbClr val="000000"/>
                  </a:solidFill>
                </a:rPr>
                <a:t>Einstein’s interpretation:</a:t>
              </a:r>
              <a:endParaRPr lang="en-US" sz="2400" b="1" dirty="0">
                <a:solidFill>
                  <a:srgbClr val="000000"/>
                </a:solidFill>
              </a:endParaRPr>
            </a:p>
          </p:txBody>
        </p:sp>
        <p:grpSp>
          <p:nvGrpSpPr>
            <p:cNvPr id="13" name="Group 22"/>
            <p:cNvGrpSpPr>
              <a:grpSpLocks/>
            </p:cNvGrpSpPr>
            <p:nvPr/>
          </p:nvGrpSpPr>
          <p:grpSpPr bwMode="auto">
            <a:xfrm>
              <a:off x="4113619" y="5585873"/>
              <a:ext cx="4249738" cy="400050"/>
              <a:chOff x="336" y="3325"/>
              <a:chExt cx="2677" cy="252"/>
            </a:xfrm>
          </p:grpSpPr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336" y="3408"/>
                <a:ext cx="529" cy="169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/>
              </a:p>
            </p:txBody>
          </p:sp>
          <p:sp>
            <p:nvSpPr>
              <p:cNvPr id="15" name="Text Box 20"/>
              <p:cNvSpPr txBox="1">
                <a:spLocks noChangeArrowheads="1"/>
              </p:cNvSpPr>
              <p:nvPr/>
            </p:nvSpPr>
            <p:spPr bwMode="auto">
              <a:xfrm>
                <a:off x="374" y="3325"/>
                <a:ext cx="263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130000"/>
                  </a:lnSpc>
                  <a:buFont typeface="Wingdings" charset="0"/>
                  <a:buNone/>
                </a:pPr>
                <a:r>
                  <a:rPr lang="en-US" sz="1400" i="1" dirty="0">
                    <a:solidFill>
                      <a:srgbClr val="FF0000"/>
                    </a:solidFill>
                  </a:rPr>
                  <a:t>E</a:t>
                </a:r>
                <a:r>
                  <a:rPr lang="en-US" sz="1400" b="0" dirty="0">
                    <a:solidFill>
                      <a:srgbClr val="FF0000"/>
                    </a:solidFill>
                  </a:rPr>
                  <a:t> = </a:t>
                </a:r>
                <a:r>
                  <a:rPr lang="en-US" sz="1400" i="1" dirty="0">
                    <a:solidFill>
                      <a:srgbClr val="FF0000"/>
                    </a:solidFill>
                  </a:rPr>
                  <a:t>h</a:t>
                </a:r>
                <a:r>
                  <a:rPr lang="en-US" sz="1400" b="0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dirty="0">
                    <a:solidFill>
                      <a:srgbClr val="FF0000"/>
                    </a:solidFill>
                    <a:latin typeface="Symbol" charset="0"/>
                  </a:rPr>
                  <a:t>n</a:t>
                </a:r>
                <a:r>
                  <a:rPr lang="en-US" sz="1400" dirty="0">
                    <a:solidFill>
                      <a:schemeClr val="accent2"/>
                    </a:solidFill>
                    <a:latin typeface="Symbol" charset="0"/>
                  </a:rPr>
                  <a:t>         </a:t>
                </a:r>
                <a:r>
                  <a:rPr lang="en-US" sz="1600" dirty="0"/>
                  <a:t>(Planck constant </a:t>
                </a:r>
                <a:r>
                  <a:rPr lang="en-US" sz="1600" i="1" dirty="0"/>
                  <a:t>h</a:t>
                </a:r>
                <a:r>
                  <a:rPr lang="en-US" sz="1600" dirty="0"/>
                  <a:t> = </a:t>
                </a:r>
                <a:r>
                  <a:rPr lang="en-US" sz="1600" dirty="0">
                    <a:latin typeface="Symbol" charset="0"/>
                  </a:rPr>
                  <a:t>6.626</a:t>
                </a:r>
                <a:r>
                  <a:rPr lang="en-US" sz="1600" dirty="0"/>
                  <a:t> </a:t>
                </a:r>
                <a:r>
                  <a:rPr lang="en-US" sz="1600" dirty="0">
                    <a:latin typeface="Arial Narrow" charset="0"/>
                  </a:rPr>
                  <a:t>x</a:t>
                </a:r>
                <a:r>
                  <a:rPr lang="en-US" sz="1600" dirty="0"/>
                  <a:t> </a:t>
                </a:r>
                <a:r>
                  <a:rPr lang="en-US" sz="1600" dirty="0">
                    <a:latin typeface="Symbol" charset="0"/>
                  </a:rPr>
                  <a:t>10 </a:t>
                </a:r>
                <a:r>
                  <a:rPr lang="en-US" sz="1400" baseline="30000" dirty="0">
                    <a:latin typeface="Symbol" charset="0"/>
                  </a:rPr>
                  <a:t>-34</a:t>
                </a:r>
                <a:r>
                  <a:rPr lang="en-US" sz="1600" dirty="0"/>
                  <a:t> J s)</a:t>
                </a:r>
                <a:endParaRPr lang="en-US" sz="1400" b="0" dirty="0"/>
              </a:p>
            </p:txBody>
          </p:sp>
        </p:grp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310896" y="5195630"/>
              <a:ext cx="8801735" cy="1549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Clr>
                  <a:schemeClr val="accent2"/>
                </a:buClr>
                <a:buFont typeface="Wingdings" charset="0"/>
                <a:buChar char="§"/>
              </a:pPr>
              <a:r>
                <a:rPr lang="en-US" sz="1600" dirty="0">
                  <a:solidFill>
                    <a:srgbClr val="000000"/>
                  </a:solidFill>
                </a:rPr>
                <a:t> Light consists of particles </a:t>
              </a:r>
              <a:r>
                <a:rPr lang="en-US" sz="1600" dirty="0" smtClean="0">
                  <a:solidFill>
                    <a:srgbClr val="000000"/>
                  </a:solidFill>
                </a:rPr>
                <a:t>(</a:t>
              </a:r>
              <a:r>
                <a:rPr lang="en-US" sz="1600" dirty="0" smtClean="0">
                  <a:solidFill>
                    <a:srgbClr val="000000"/>
                  </a:solidFill>
                  <a:latin typeface="Arial"/>
                </a:rPr>
                <a:t>“</a:t>
              </a:r>
              <a:r>
                <a:rPr lang="en-US" sz="1600" dirty="0" smtClean="0">
                  <a:solidFill>
                    <a:srgbClr val="000000"/>
                  </a:solidFill>
                </a:rPr>
                <a:t>photons</a:t>
              </a:r>
              <a:r>
                <a:rPr lang="en-US" sz="1600" dirty="0" smtClean="0">
                  <a:solidFill>
                    <a:srgbClr val="000000"/>
                  </a:solidFill>
                  <a:latin typeface="Arial"/>
                </a:rPr>
                <a:t>”</a:t>
              </a:r>
              <a:r>
                <a:rPr lang="en-US" sz="1600" dirty="0" smtClean="0">
                  <a:solidFill>
                    <a:srgbClr val="000000"/>
                  </a:solidFill>
                </a:rPr>
                <a:t>)</a:t>
              </a:r>
            </a:p>
            <a:p>
              <a:pPr>
                <a:buClr>
                  <a:schemeClr val="accent2"/>
                </a:buClr>
              </a:pPr>
              <a:endParaRPr lang="en-US" sz="1600" dirty="0" smtClean="0">
                <a:solidFill>
                  <a:srgbClr val="000000"/>
                </a:solidFill>
              </a:endParaRPr>
            </a:p>
            <a:p>
              <a:pPr>
                <a:buClr>
                  <a:schemeClr val="accent2"/>
                </a:buClr>
                <a:buFont typeface="Wingdings" charset="0"/>
                <a:buChar char="§"/>
              </a:pPr>
              <a:r>
                <a:rPr lang="en-US" sz="1600" dirty="0" smtClean="0">
                  <a:solidFill>
                    <a:srgbClr val="000000"/>
                  </a:solidFill>
                </a:rPr>
                <a:t> Photon </a:t>
              </a:r>
              <a:r>
                <a:rPr lang="en-US" sz="1600" dirty="0">
                  <a:solidFill>
                    <a:srgbClr val="000000"/>
                  </a:solidFill>
                </a:rPr>
                <a:t>energy proportional to frequency</a:t>
              </a:r>
              <a:r>
                <a:rPr lang="en-US" sz="1600" dirty="0" smtClean="0">
                  <a:solidFill>
                    <a:srgbClr val="000000"/>
                  </a:solidFill>
                </a:rPr>
                <a:t>:</a:t>
              </a:r>
            </a:p>
            <a:p>
              <a:pPr>
                <a:buClr>
                  <a:schemeClr val="accent2"/>
                </a:buClr>
                <a:buFont typeface="Wingdings" charset="0"/>
                <a:buChar char="§"/>
              </a:pPr>
              <a:endParaRPr lang="en-US" sz="1600" dirty="0" smtClean="0">
                <a:solidFill>
                  <a:srgbClr val="000000"/>
                </a:solidFill>
              </a:endParaRPr>
            </a:p>
            <a:p>
              <a:pPr>
                <a:buClr>
                  <a:schemeClr val="accent2"/>
                </a:buClr>
                <a:buFont typeface="Wingdings" charset="0"/>
                <a:buChar char="§"/>
              </a:pPr>
              <a:r>
                <a:rPr lang="en-US" sz="1600" dirty="0" smtClean="0">
                  <a:solidFill>
                    <a:srgbClr val="000000"/>
                  </a:solidFill>
                </a:rPr>
                <a:t> </a:t>
              </a:r>
              <a:r>
                <a:rPr lang="en-US" sz="1600" dirty="0">
                  <a:solidFill>
                    <a:srgbClr val="000000"/>
                  </a:solidFill>
                </a:rPr>
                <a:t>Threshold energy </a:t>
              </a:r>
              <a:r>
                <a:rPr lang="en-US" sz="1600" i="1" dirty="0">
                  <a:solidFill>
                    <a:srgbClr val="000000"/>
                  </a:solidFill>
                </a:rPr>
                <a:t>E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</a:rPr>
                <a:t>h</a:t>
              </a:r>
              <a:r>
                <a:rPr lang="en-US" sz="1600" dirty="0">
                  <a:solidFill>
                    <a:srgbClr val="000000"/>
                  </a:solidFill>
                  <a:latin typeface="Symbol" charset="0"/>
                </a:rPr>
                <a:t>n</a:t>
              </a:r>
              <a:r>
                <a:rPr lang="en-US" sz="1600" baseline="-25000" dirty="0">
                  <a:solidFill>
                    <a:srgbClr val="000000"/>
                  </a:solidFill>
                </a:rPr>
                <a:t>0</a:t>
              </a:r>
              <a:r>
                <a:rPr lang="en-US" sz="1600" dirty="0">
                  <a:solidFill>
                    <a:srgbClr val="000000"/>
                  </a:solidFill>
                </a:rPr>
                <a:t>: the energy needed to extract</a:t>
              </a:r>
            </a:p>
            <a:p>
              <a:pPr>
                <a:lnSpc>
                  <a:spcPct val="90000"/>
                </a:lnSpc>
                <a:buClr>
                  <a:schemeClr val="accent2"/>
                </a:buClr>
                <a:buFont typeface="Wingdings" charset="0"/>
                <a:buNone/>
              </a:pPr>
              <a:r>
                <a:rPr lang="en-US" sz="1600" dirty="0">
                  <a:solidFill>
                    <a:srgbClr val="000000"/>
                  </a:solidFill>
                </a:rPr>
                <a:t>   an electron from an atom (depends on the cathode material)  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36525" y="975705"/>
            <a:ext cx="205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Photoelectric 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48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aves and particles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127" y="1050502"/>
            <a:ext cx="4291562" cy="655168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All matter </a:t>
            </a:r>
            <a:r>
              <a:rPr lang="en-US" dirty="0">
                <a:solidFill>
                  <a:srgbClr val="FF0000"/>
                </a:solidFill>
              </a:rPr>
              <a:t>particles possess </a:t>
            </a:r>
            <a:r>
              <a:rPr lang="en-US" dirty="0" smtClean="0">
                <a:solidFill>
                  <a:srgbClr val="FF0000"/>
                </a:solidFill>
              </a:rPr>
              <a:t>both </a:t>
            </a:r>
            <a:r>
              <a:rPr lang="en-US" dirty="0">
                <a:solidFill>
                  <a:srgbClr val="FF0000"/>
                </a:solidFill>
              </a:rPr>
              <a:t>the </a:t>
            </a:r>
            <a:endParaRPr lang="en-US" dirty="0" smtClean="0">
              <a:solidFill>
                <a:srgbClr val="FF0000"/>
              </a:solidFill>
            </a:endParaRPr>
          </a:p>
          <a:p>
            <a:pPr marL="118872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properties </a:t>
            </a:r>
            <a:r>
              <a:rPr lang="en-US" dirty="0">
                <a:solidFill>
                  <a:srgbClr val="FF0000"/>
                </a:solidFill>
              </a:rPr>
              <a:t>of waves and particles</a:t>
            </a: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Picture 3" descr="C:\Documents and Settings\dilella\Work-space\Lectures\Figures\Basics\DeBrogli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72" y="152513"/>
            <a:ext cx="1465263" cy="20574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856230" y="2221881"/>
            <a:ext cx="851515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00" i="1" dirty="0" smtClean="0"/>
              <a:t>L. de </a:t>
            </a:r>
            <a:r>
              <a:rPr lang="en-US" sz="1000" i="1" dirty="0"/>
              <a:t>Broglie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8600" y="1830287"/>
            <a:ext cx="6213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Relation between wavelength and momentum:</a:t>
            </a:r>
          </a:p>
        </p:txBody>
      </p:sp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990600" y="2287487"/>
            <a:ext cx="1371600" cy="1066800"/>
            <a:chOff x="624" y="1344"/>
            <a:chExt cx="864" cy="672"/>
          </a:xfrm>
        </p:grpSpPr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24" y="1344"/>
              <a:ext cx="864" cy="672"/>
            </a:xfrm>
            <a:prstGeom prst="rect">
              <a:avLst/>
            </a:prstGeom>
            <a:solidFill>
              <a:srgbClr val="FFFF66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1"/>
            <p:cNvGrpSpPr>
              <a:grpSpLocks/>
            </p:cNvGrpSpPr>
            <p:nvPr/>
          </p:nvGrpSpPr>
          <p:grpSpPr bwMode="auto">
            <a:xfrm>
              <a:off x="672" y="1344"/>
              <a:ext cx="729" cy="623"/>
              <a:chOff x="1238" y="1392"/>
              <a:chExt cx="729" cy="623"/>
            </a:xfrm>
          </p:grpSpPr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1238" y="1526"/>
                <a:ext cx="41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Symbol" charset="0"/>
                  </a:rPr>
                  <a:t>l =</a:t>
                </a:r>
              </a:p>
            </p:txBody>
          </p:sp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1669" y="1392"/>
                <a:ext cx="298" cy="6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2800" i="1"/>
                  <a:t>h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800" i="1"/>
                  <a:t>p</a:t>
                </a:r>
              </a:p>
            </p:txBody>
          </p:sp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>
                <a:off x="1680" y="1728"/>
                <a:ext cx="2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2743200" y="2439887"/>
            <a:ext cx="3429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i="1"/>
              <a:t>h</a:t>
            </a:r>
            <a:r>
              <a:rPr lang="en-US" sz="1800"/>
              <a:t>: Planck constant</a:t>
            </a:r>
          </a:p>
          <a:p>
            <a:r>
              <a:rPr lang="en-US" sz="1800" i="1"/>
              <a:t>p </a:t>
            </a:r>
            <a:r>
              <a:rPr lang="en-US" sz="1800"/>
              <a:t>=</a:t>
            </a:r>
            <a:r>
              <a:rPr lang="en-US" sz="1800" i="1"/>
              <a:t> m </a:t>
            </a:r>
            <a:r>
              <a:rPr lang="en-US" sz="1800"/>
              <a:t>v : particle momentum 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04787" y="3466899"/>
            <a:ext cx="8216901" cy="80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dirty="0">
                <a:solidFill>
                  <a:srgbClr val="FF0000"/>
                </a:solidFill>
              </a:rPr>
              <a:t>Hypothesis soon confirmed by the observation of </a:t>
            </a:r>
            <a:r>
              <a:rPr lang="en-US" dirty="0" smtClean="0">
                <a:solidFill>
                  <a:srgbClr val="FF0000"/>
                </a:solidFill>
              </a:rPr>
              <a:t>diffraction pattern </a:t>
            </a:r>
            <a:r>
              <a:rPr lang="en-US" dirty="0">
                <a:solidFill>
                  <a:srgbClr val="FF0000"/>
                </a:solidFill>
              </a:rPr>
              <a:t>in the scattering of electrons from crystals, </a:t>
            </a:r>
            <a:r>
              <a:rPr lang="en-US" dirty="0" smtClean="0">
                <a:solidFill>
                  <a:srgbClr val="FF0000"/>
                </a:solidFill>
              </a:rPr>
              <a:t>confirming the </a:t>
            </a:r>
            <a:r>
              <a:rPr lang="en-US" dirty="0">
                <a:solidFill>
                  <a:srgbClr val="FF0000"/>
                </a:solidFill>
              </a:rPr>
              <a:t>wave </a:t>
            </a:r>
            <a:r>
              <a:rPr lang="en-US" dirty="0" err="1">
                <a:solidFill>
                  <a:srgbClr val="FF0000"/>
                </a:solidFill>
              </a:rPr>
              <a:t>behaviour</a:t>
            </a:r>
            <a:r>
              <a:rPr lang="en-US" dirty="0">
                <a:solidFill>
                  <a:srgbClr val="FF0000"/>
                </a:solidFill>
              </a:rPr>
              <a:t> of electrons 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sz="1800" dirty="0"/>
              <a:t>(Davisson and </a:t>
            </a:r>
            <a:r>
              <a:rPr lang="en-US" sz="1800" dirty="0" err="1"/>
              <a:t>Germer</a:t>
            </a:r>
            <a:r>
              <a:rPr lang="en-US" sz="1800" dirty="0"/>
              <a:t>, </a:t>
            </a:r>
            <a:r>
              <a:rPr lang="en-US" sz="1800" dirty="0">
                <a:latin typeface="Symbol" charset="0"/>
              </a:rPr>
              <a:t>1927</a:t>
            </a:r>
            <a:r>
              <a:rPr lang="en-US" sz="1800" dirty="0"/>
              <a:t>)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252412" y="4387750"/>
            <a:ext cx="78009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9900"/>
                </a:solidFill>
              </a:rPr>
              <a:t>Wavelength of the </a:t>
            </a:r>
            <a:r>
              <a:rPr lang="en-US" sz="2000" dirty="0">
                <a:solidFill>
                  <a:srgbClr val="009900"/>
                </a:solidFill>
                <a:latin typeface="Symbol" charset="0"/>
              </a:rPr>
              <a:t>a </a:t>
            </a:r>
            <a:r>
              <a:rPr lang="en-US" sz="2000" dirty="0">
                <a:solidFill>
                  <a:srgbClr val="009900"/>
                </a:solidFill>
                <a:cs typeface="Times New Roman" charset="0"/>
              </a:rPr>
              <a:t>– </a:t>
            </a:r>
            <a:r>
              <a:rPr lang="en-US" sz="2000" dirty="0">
                <a:solidFill>
                  <a:srgbClr val="009900"/>
                </a:solidFill>
              </a:rPr>
              <a:t>particles used by Rutherford in the discovery of</a:t>
            </a:r>
          </a:p>
          <a:p>
            <a:r>
              <a:rPr lang="en-US" sz="2000" dirty="0">
                <a:solidFill>
                  <a:srgbClr val="009900"/>
                </a:solidFill>
              </a:rPr>
              <a:t>the atomic nucleus: </a:t>
            </a:r>
          </a:p>
        </p:txBody>
      </p:sp>
      <p:graphicFrame>
        <p:nvGraphicFramePr>
          <p:cNvPr id="1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1605"/>
              </p:ext>
            </p:extLst>
          </p:nvPr>
        </p:nvGraphicFramePr>
        <p:xfrm>
          <a:off x="249234" y="5208479"/>
          <a:ext cx="8839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17" name="Equation" r:id="rId4" imgW="5206680" imgH="520560" progId="Equation.3">
                  <p:embed/>
                </p:oleObj>
              </mc:Choice>
              <mc:Fallback>
                <p:oleObj name="Equation" r:id="rId4" imgW="520668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4" y="5208479"/>
                        <a:ext cx="88392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4059234" y="6275279"/>
            <a:ext cx="6810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D60093"/>
                </a:solidFill>
                <a:latin typeface="Symbol" charset="0"/>
              </a:rPr>
              <a:t>0.05</a:t>
            </a:r>
            <a:r>
              <a:rPr lang="en-US" sz="1600">
                <a:solidFill>
                  <a:srgbClr val="D60093"/>
                </a:solidFill>
              </a:rPr>
              <a:t> </a:t>
            </a:r>
            <a:r>
              <a:rPr lang="en-US" sz="1600" i="1">
                <a:solidFill>
                  <a:srgbClr val="D60093"/>
                </a:solidFill>
              </a:rPr>
              <a:t>c</a:t>
            </a: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4364034" y="5970479"/>
            <a:ext cx="0" cy="30480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6980584" y="6013342"/>
            <a:ext cx="1864613" cy="76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rgbClr val="D60093"/>
                </a:solidFill>
                <a:cs typeface="Times New Roman" charset="0"/>
              </a:rPr>
              <a:t>~ </a:t>
            </a:r>
            <a:r>
              <a:rPr lang="en-US" sz="1800" dirty="0">
                <a:solidFill>
                  <a:srgbClr val="D60093"/>
                </a:solidFill>
              </a:rPr>
              <a:t>resolving power</a:t>
            </a:r>
          </a:p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rgbClr val="D60093"/>
                </a:solidFill>
              </a:rPr>
              <a:t>of </a:t>
            </a:r>
            <a:r>
              <a:rPr lang="en-US" sz="1800" dirty="0" smtClean="0">
                <a:solidFill>
                  <a:srgbClr val="D60093"/>
                </a:solidFill>
              </a:rPr>
              <a:t>Rutherford</a:t>
            </a:r>
            <a:r>
              <a:rPr lang="en-US" dirty="0" smtClean="0">
                <a:solidFill>
                  <a:srgbClr val="D60093"/>
                </a:solidFill>
                <a:latin typeface="Arial"/>
              </a:rPr>
              <a:t>’</a:t>
            </a:r>
            <a:r>
              <a:rPr lang="en-US" sz="1800" dirty="0" smtClean="0">
                <a:solidFill>
                  <a:srgbClr val="D60093"/>
                </a:solidFill>
              </a:rPr>
              <a:t>s</a:t>
            </a:r>
            <a:endParaRPr lang="en-US" sz="1800" dirty="0">
              <a:solidFill>
                <a:srgbClr val="D60093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800" dirty="0">
                <a:solidFill>
                  <a:srgbClr val="D60093"/>
                </a:solidFill>
              </a:rPr>
              <a:t>experiment</a:t>
            </a:r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 flipV="1">
            <a:off x="8021634" y="5665679"/>
            <a:ext cx="0" cy="365125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1963734" y="6149867"/>
            <a:ext cx="120332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rgbClr val="D60093"/>
                </a:solidFill>
                <a:latin typeface="Symbol" charset="0"/>
              </a:rPr>
              <a:t>a-</a:t>
            </a:r>
            <a:r>
              <a:rPr lang="en-US" sz="1800">
                <a:solidFill>
                  <a:srgbClr val="D60093"/>
                </a:solidFill>
              </a:rPr>
              <a:t>particle</a:t>
            </a:r>
          </a:p>
          <a:p>
            <a:pPr algn="ctr">
              <a:lnSpc>
                <a:spcPct val="80000"/>
              </a:lnSpc>
            </a:pPr>
            <a:r>
              <a:rPr lang="en-US" sz="1800">
                <a:solidFill>
                  <a:srgbClr val="D60093"/>
                </a:solidFill>
              </a:rPr>
              <a:t>mass</a:t>
            </a:r>
          </a:p>
        </p:txBody>
      </p:sp>
      <p:sp>
        <p:nvSpPr>
          <p:cNvPr id="23" name="Line 23"/>
          <p:cNvSpPr>
            <a:spLocks noChangeShapeType="1"/>
          </p:cNvSpPr>
          <p:nvPr/>
        </p:nvSpPr>
        <p:spPr bwMode="auto">
          <a:xfrm flipV="1">
            <a:off x="2611434" y="5970479"/>
            <a:ext cx="0" cy="30480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14" grpId="0" autoUpdateAnimBg="0"/>
      <p:bldP spid="15" grpId="0" autoUpdateAnimBg="0"/>
      <p:bldP spid="16" grpId="0" autoUpdateAnimBg="0"/>
      <p:bldP spid="18" grpId="0" autoUpdateAnimBg="0"/>
      <p:bldP spid="19" grpId="0" animBg="1"/>
      <p:bldP spid="20" grpId="0" autoUpdateAnimBg="0"/>
      <p:bldP spid="21" grpId="0" animBg="1"/>
      <p:bldP spid="22" grpId="0" autoUpdateAnimBg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1932</a:t>
            </a:r>
            <a:endParaRPr 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907256"/>
            <a:ext cx="6324600" cy="6096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sz="2400" dirty="0" smtClean="0">
                <a:solidFill>
                  <a:schemeClr val="accent2"/>
                </a:solidFill>
              </a:rPr>
              <a:t>First (wrong) ideas about nuclear structure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72008" y="1516856"/>
            <a:ext cx="7972425" cy="126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u="sng" dirty="0"/>
              <a:t>Observations</a:t>
            </a:r>
          </a:p>
          <a:p>
            <a:pPr>
              <a:buFont typeface="Wingdings" charset="0"/>
              <a:buChar char="§"/>
            </a:pPr>
            <a:r>
              <a:rPr lang="en-US" sz="2000" dirty="0"/>
              <a:t> Mass values of light nuclei  </a:t>
            </a:r>
            <a:r>
              <a:rPr lang="en-US" sz="2000" dirty="0">
                <a:sym typeface="Symbol" charset="0"/>
              </a:rPr>
              <a:t></a:t>
            </a:r>
            <a:r>
              <a:rPr lang="en-US" sz="2000" dirty="0"/>
              <a:t>  multiples of proton mass (to few %)</a:t>
            </a:r>
          </a:p>
          <a:p>
            <a:pPr>
              <a:lnSpc>
                <a:spcPct val="85000"/>
              </a:lnSpc>
              <a:buFont typeface="Wingdings" charset="0"/>
              <a:buNone/>
            </a:pPr>
            <a:r>
              <a:rPr lang="en-US" sz="2000" dirty="0"/>
              <a:t>   (proton  </a:t>
            </a:r>
            <a:r>
              <a:rPr lang="en-US" sz="2000" dirty="0">
                <a:sym typeface="Symbol" charset="0"/>
              </a:rPr>
              <a:t></a:t>
            </a:r>
            <a:r>
              <a:rPr lang="en-US" sz="2000" dirty="0"/>
              <a:t>  nucleus of the hydrogen atom) </a:t>
            </a:r>
          </a:p>
          <a:p>
            <a:pPr>
              <a:buFont typeface="Wingdings" charset="0"/>
              <a:buChar char="§"/>
            </a:pPr>
            <a:r>
              <a:rPr lang="en-US" sz="2000" dirty="0"/>
              <a:t> </a:t>
            </a:r>
            <a:r>
              <a:rPr lang="en-US" sz="2000" dirty="0">
                <a:latin typeface="Symbol" charset="0"/>
              </a:rPr>
              <a:t>b</a:t>
            </a:r>
            <a:r>
              <a:rPr lang="en-US" sz="2000" dirty="0"/>
              <a:t> decay: spontaneous emission of electrons by some radioactive nuclei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228600" y="3026608"/>
            <a:ext cx="877032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FF0000"/>
                </a:solidFill>
              </a:rPr>
              <a:t>Hypothesis</a:t>
            </a:r>
            <a:r>
              <a:rPr lang="en-US" sz="2000" dirty="0">
                <a:solidFill>
                  <a:srgbClr val="FF0000"/>
                </a:solidFill>
              </a:rPr>
              <a:t>: the atomic nucleus is a system of protons and </a:t>
            </a:r>
            <a:r>
              <a:rPr lang="en-US" sz="2000" dirty="0" smtClean="0">
                <a:solidFill>
                  <a:srgbClr val="FF0000"/>
                </a:solidFill>
              </a:rPr>
              <a:t>electrons strongly 		bound </a:t>
            </a:r>
            <a:r>
              <a:rPr lang="en-US" sz="2000" dirty="0">
                <a:solidFill>
                  <a:srgbClr val="FF0000"/>
                </a:solidFill>
              </a:rPr>
              <a:t>together</a:t>
            </a:r>
          </a:p>
          <a:p>
            <a:r>
              <a:rPr lang="en-US" sz="2000" dirty="0" smtClean="0">
                <a:solidFill>
                  <a:srgbClr val="009900"/>
                </a:solidFill>
              </a:rPr>
              <a:t>	Nucleus </a:t>
            </a:r>
            <a:r>
              <a:rPr lang="en-US" sz="2000" dirty="0">
                <a:solidFill>
                  <a:srgbClr val="009900"/>
                </a:solidFill>
              </a:rPr>
              <a:t>of the atom with atomic number </a:t>
            </a:r>
            <a:r>
              <a:rPr lang="en-US" sz="2000" i="1" dirty="0">
                <a:solidFill>
                  <a:srgbClr val="009900"/>
                </a:solidFill>
              </a:rPr>
              <a:t>Z</a:t>
            </a:r>
            <a:r>
              <a:rPr lang="en-US" sz="2000" dirty="0">
                <a:solidFill>
                  <a:srgbClr val="009900"/>
                </a:solidFill>
              </a:rPr>
              <a:t> and mass number </a:t>
            </a:r>
            <a:r>
              <a:rPr lang="en-US" sz="2000" i="1" dirty="0">
                <a:solidFill>
                  <a:srgbClr val="009900"/>
                </a:solidFill>
              </a:rPr>
              <a:t>A</a:t>
            </a:r>
            <a:r>
              <a:rPr lang="en-US" sz="2000" dirty="0">
                <a:solidFill>
                  <a:srgbClr val="009900"/>
                </a:solidFill>
              </a:rPr>
              <a:t>:</a:t>
            </a:r>
          </a:p>
          <a:p>
            <a:r>
              <a:rPr lang="en-US" sz="2000" dirty="0">
                <a:solidFill>
                  <a:srgbClr val="009900"/>
                </a:solidFill>
              </a:rPr>
              <a:t>	</a:t>
            </a:r>
            <a:r>
              <a:rPr lang="en-US" sz="2000" dirty="0" smtClean="0">
                <a:solidFill>
                  <a:srgbClr val="009900"/>
                </a:solidFill>
              </a:rPr>
              <a:t>a </a:t>
            </a:r>
            <a:r>
              <a:rPr lang="en-US" sz="2000" dirty="0">
                <a:solidFill>
                  <a:srgbClr val="009900"/>
                </a:solidFill>
              </a:rPr>
              <a:t>bound system of </a:t>
            </a:r>
            <a:r>
              <a:rPr lang="en-US" sz="2000" i="1" dirty="0">
                <a:solidFill>
                  <a:srgbClr val="009900"/>
                </a:solidFill>
              </a:rPr>
              <a:t>A</a:t>
            </a:r>
            <a:r>
              <a:rPr lang="en-US" sz="2000" dirty="0">
                <a:solidFill>
                  <a:srgbClr val="009900"/>
                </a:solidFill>
              </a:rPr>
              <a:t> protons and (</a:t>
            </a:r>
            <a:r>
              <a:rPr lang="en-US" sz="2000" i="1" dirty="0">
                <a:solidFill>
                  <a:srgbClr val="009900"/>
                </a:solidFill>
              </a:rPr>
              <a:t>A</a:t>
            </a:r>
            <a:r>
              <a:rPr lang="en-US" sz="2000" dirty="0">
                <a:solidFill>
                  <a:srgbClr val="009900"/>
                </a:solidFill>
              </a:rPr>
              <a:t> – </a:t>
            </a:r>
            <a:r>
              <a:rPr lang="en-US" sz="2000" i="1" dirty="0">
                <a:solidFill>
                  <a:srgbClr val="009900"/>
                </a:solidFill>
              </a:rPr>
              <a:t>Z</a:t>
            </a:r>
            <a:r>
              <a:rPr lang="en-US" sz="2000" dirty="0">
                <a:solidFill>
                  <a:srgbClr val="009900"/>
                </a:solidFill>
              </a:rPr>
              <a:t>) electrons</a:t>
            </a:r>
          </a:p>
          <a:p>
            <a:r>
              <a:rPr lang="en-US" sz="2000" dirty="0" smtClean="0"/>
              <a:t>	Total </a:t>
            </a:r>
            <a:r>
              <a:rPr lang="en-US" sz="2000" dirty="0"/>
              <a:t>electric charge of the nucleus = [</a:t>
            </a:r>
            <a:r>
              <a:rPr lang="en-US" sz="2000" i="1" dirty="0"/>
              <a:t>A</a:t>
            </a:r>
            <a:r>
              <a:rPr lang="en-US" sz="2000" dirty="0"/>
              <a:t> – (</a:t>
            </a:r>
            <a:r>
              <a:rPr lang="en-US" sz="2000" i="1" dirty="0"/>
              <a:t>A</a:t>
            </a:r>
            <a:r>
              <a:rPr lang="en-US" sz="2000" dirty="0"/>
              <a:t> – </a:t>
            </a:r>
            <a:r>
              <a:rPr lang="en-US" sz="2000" i="1" dirty="0"/>
              <a:t>Z</a:t>
            </a:r>
            <a:r>
              <a:rPr lang="en-US" sz="2000" dirty="0"/>
              <a:t>)]</a:t>
            </a:r>
            <a:r>
              <a:rPr lang="en-US" sz="2000" i="1" dirty="0"/>
              <a:t>e</a:t>
            </a:r>
            <a:r>
              <a:rPr lang="en-US" sz="2000" dirty="0"/>
              <a:t> = </a:t>
            </a:r>
            <a:r>
              <a:rPr lang="en-US" sz="2000" i="1" dirty="0"/>
              <a:t>Z e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272008" y="4986425"/>
            <a:ext cx="54034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u="sng" dirty="0">
                <a:solidFill>
                  <a:srgbClr val="D60093"/>
                </a:solidFill>
              </a:rPr>
              <a:t>Problem with this model</a:t>
            </a:r>
            <a:r>
              <a:rPr lang="en-US" sz="2000" dirty="0">
                <a:solidFill>
                  <a:srgbClr val="D60093"/>
                </a:solidFill>
              </a:rPr>
              <a:t>: </a:t>
            </a:r>
            <a:r>
              <a:rPr lang="en-US" sz="2000" dirty="0" smtClean="0">
                <a:solidFill>
                  <a:srgbClr val="D60093"/>
                </a:solidFill>
              </a:rPr>
              <a:t>the “Nitrogen anomaly</a:t>
            </a:r>
            <a:r>
              <a:rPr lang="en-US" sz="2000" dirty="0" smtClean="0">
                <a:solidFill>
                  <a:srgbClr val="D60093"/>
                </a:solidFill>
                <a:latin typeface="Arial"/>
              </a:rPr>
              <a:t>”</a:t>
            </a:r>
            <a:endParaRPr lang="en-US" sz="2000" dirty="0">
              <a:solidFill>
                <a:srgbClr val="D6009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27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</a:t>
            </a:r>
            <a:r>
              <a:rPr lang="en-US" dirty="0" smtClean="0"/>
              <a:t>1932 – nitrogen anomaly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12217" y="1100292"/>
            <a:ext cx="8487284" cy="2000548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Spin: intrinsic angular momentum of a particle (or system of particles)</a:t>
            </a:r>
          </a:p>
          <a:p>
            <a:r>
              <a:rPr lang="en-US" sz="2000" dirty="0"/>
              <a:t>In Quantum Mechanics only integer or half-integer multiples of  </a:t>
            </a:r>
            <a:r>
              <a:rPr lang="en-US" sz="2000" i="1" dirty="0" err="1">
                <a:cs typeface="Times New Roman" charset="0"/>
              </a:rPr>
              <a:t>ħ</a:t>
            </a:r>
            <a:r>
              <a:rPr lang="en-US" sz="2000" i="1" dirty="0">
                <a:cs typeface="Times New Roman" charset="0"/>
              </a:rPr>
              <a:t> </a:t>
            </a:r>
            <a:r>
              <a:rPr lang="en-US" sz="2000" dirty="0">
                <a:cs typeface="Times New Roman" charset="0"/>
                <a:sym typeface="Symbol" charset="0"/>
              </a:rPr>
              <a:t></a:t>
            </a:r>
            <a:r>
              <a:rPr lang="en-US" sz="2000" dirty="0"/>
              <a:t> (</a:t>
            </a:r>
            <a:r>
              <a:rPr lang="en-US" sz="2000" i="1" dirty="0"/>
              <a:t>h </a:t>
            </a:r>
            <a:r>
              <a:rPr lang="en-US" sz="2000" dirty="0">
                <a:latin typeface="Symbol" charset="0"/>
              </a:rPr>
              <a:t>/ 2p</a:t>
            </a:r>
            <a:r>
              <a:rPr lang="en-US" sz="2000" dirty="0"/>
              <a:t>)</a:t>
            </a:r>
          </a:p>
          <a:p>
            <a:r>
              <a:rPr lang="en-US" sz="2000" dirty="0"/>
              <a:t>are possible:</a:t>
            </a:r>
          </a:p>
          <a:p>
            <a:pPr lvl="1">
              <a:buFont typeface="Wingdings" charset="0"/>
              <a:buChar char="§"/>
            </a:pPr>
            <a:r>
              <a:rPr lang="en-US" sz="2000" dirty="0"/>
              <a:t> integer values for orbital angular momentum (e.g., for the motion of </a:t>
            </a:r>
            <a:r>
              <a:rPr lang="en-US" sz="2000" dirty="0" smtClean="0"/>
              <a:t>atomic electrons  </a:t>
            </a:r>
            <a:r>
              <a:rPr lang="en-US" sz="2000" dirty="0"/>
              <a:t>around the nucleus</a:t>
            </a:r>
            <a:r>
              <a:rPr lang="en-US" sz="2000" dirty="0" smtClean="0"/>
              <a:t>)</a:t>
            </a:r>
          </a:p>
          <a:p>
            <a:pPr lvl="1">
              <a:buFont typeface="Wingdings" charset="0"/>
              <a:buChar char="§"/>
            </a:pPr>
            <a:r>
              <a:rPr lang="en-US" sz="2000" dirty="0"/>
              <a:t> </a:t>
            </a:r>
            <a:r>
              <a:rPr lang="en-US" sz="2000" dirty="0" smtClean="0"/>
              <a:t> </a:t>
            </a:r>
            <a:r>
              <a:rPr lang="en-US" sz="2000" dirty="0" smtClean="0"/>
              <a:t>both </a:t>
            </a:r>
            <a:r>
              <a:rPr lang="en-US" sz="2000" dirty="0"/>
              <a:t>integer and half-integer values for </a:t>
            </a:r>
            <a:r>
              <a:rPr lang="en-US" sz="2000" dirty="0" smtClean="0"/>
              <a:t>spin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2008" y="3299058"/>
            <a:ext cx="749883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Electron, proton spin = 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½ħ (measured)</a:t>
            </a:r>
          </a:p>
          <a:p>
            <a:r>
              <a:rPr lang="en-US" dirty="0">
                <a:solidFill>
                  <a:schemeClr val="accent2"/>
                </a:solidFill>
                <a:cs typeface="Times New Roman" charset="0"/>
              </a:rPr>
              <a:t>Nitrogen nucleus (</a:t>
            </a:r>
            <a:r>
              <a:rPr lang="en-US" i="1" dirty="0">
                <a:solidFill>
                  <a:schemeClr val="accent2"/>
                </a:solidFill>
                <a:cs typeface="Times New Roman" charset="0"/>
              </a:rPr>
              <a:t>A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 =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14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, </a:t>
            </a:r>
            <a:r>
              <a:rPr lang="en-US" i="1" dirty="0">
                <a:solidFill>
                  <a:schemeClr val="accent2"/>
                </a:solidFill>
                <a:cs typeface="Times New Roman" charset="0"/>
              </a:rPr>
              <a:t>Z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 =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7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):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14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 protons +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7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 electrons = </a:t>
            </a:r>
            <a:r>
              <a:rPr lang="en-US" dirty="0">
                <a:solidFill>
                  <a:schemeClr val="accent2"/>
                </a:solidFill>
                <a:latin typeface="Symbol" charset="0"/>
                <a:cs typeface="Times New Roman" charset="0"/>
              </a:rPr>
              <a:t>21</a:t>
            </a:r>
            <a:r>
              <a:rPr lang="en-US" dirty="0">
                <a:solidFill>
                  <a:schemeClr val="accent2"/>
                </a:solidFill>
                <a:cs typeface="Times New Roman" charset="0"/>
              </a:rPr>
              <a:t> spin ½ particles</a:t>
            </a:r>
          </a:p>
          <a:p>
            <a:endParaRPr lang="en-US" dirty="0">
              <a:solidFill>
                <a:srgbClr val="FF0000"/>
              </a:solidFill>
              <a:cs typeface="Times New Roman" charset="0"/>
            </a:endParaRPr>
          </a:p>
          <a:p>
            <a:r>
              <a:rPr lang="en-US" dirty="0">
                <a:solidFill>
                  <a:srgbClr val="FF0000"/>
                </a:solidFill>
                <a:cs typeface="Times New Roman" charset="0"/>
              </a:rPr>
              <a:t>TOTAL SPIN MUST HAVE HALF-INTEGER VALUE </a:t>
            </a:r>
          </a:p>
          <a:p>
            <a:endParaRPr lang="en-US" dirty="0">
              <a:solidFill>
                <a:srgbClr val="009900"/>
              </a:solidFill>
              <a:cs typeface="Times New Roman" charset="0"/>
            </a:endParaRPr>
          </a:p>
          <a:p>
            <a:r>
              <a:rPr lang="en-US" dirty="0">
                <a:solidFill>
                  <a:srgbClr val="009900"/>
                </a:solidFill>
                <a:cs typeface="Times New Roman" charset="0"/>
              </a:rPr>
              <a:t>Measured spin = </a:t>
            </a:r>
            <a:r>
              <a:rPr lang="en-US" dirty="0">
                <a:solidFill>
                  <a:srgbClr val="009900"/>
                </a:solidFill>
                <a:latin typeface="Symbol" charset="0"/>
                <a:cs typeface="Times New Roman" charset="0"/>
              </a:rPr>
              <a:t>1 </a:t>
            </a:r>
            <a:r>
              <a:rPr lang="en-US" dirty="0">
                <a:solidFill>
                  <a:srgbClr val="009900"/>
                </a:solidFill>
                <a:cs typeface="Times New Roman" charset="0"/>
              </a:rPr>
              <a:t>(from hyperfine splitting of atomic spectral lines</a:t>
            </a:r>
            <a:r>
              <a:rPr lang="en-US" dirty="0" smtClean="0">
                <a:solidFill>
                  <a:srgbClr val="009900"/>
                </a:solidFill>
                <a:cs typeface="Times New Roman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6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principles of particle detection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325" y="979684"/>
            <a:ext cx="49688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u="sng" dirty="0"/>
              <a:t>Passage of charged particles through matter</a:t>
            </a:r>
          </a:p>
          <a:p>
            <a:r>
              <a:rPr lang="en-US" sz="2000" dirty="0"/>
              <a:t>Interaction with atomic electrons</a:t>
            </a:r>
            <a:endParaRPr lang="en-US" sz="2000" b="0" dirty="0"/>
          </a:p>
          <a:p>
            <a:r>
              <a:rPr lang="en-US" sz="2000" b="0" dirty="0"/>
              <a:t>                                                                      </a:t>
            </a:r>
            <a:endParaRPr lang="en-US" sz="2000" b="0" dirty="0">
              <a:solidFill>
                <a:srgbClr val="D60093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570413" y="1284484"/>
            <a:ext cx="4048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009900"/>
                </a:solidFill>
              </a:rPr>
              <a:t>ionization</a:t>
            </a:r>
          </a:p>
          <a:p>
            <a:pPr>
              <a:lnSpc>
                <a:spcPct val="80000"/>
              </a:lnSpc>
            </a:pPr>
            <a:r>
              <a:rPr lang="en-US" sz="2000" b="0">
                <a:solidFill>
                  <a:srgbClr val="009900"/>
                </a:solidFill>
              </a:rPr>
              <a:t>(neutral atom </a:t>
            </a:r>
            <a:r>
              <a:rPr lang="en-US" sz="2000" b="0">
                <a:solidFill>
                  <a:srgbClr val="009900"/>
                </a:solidFill>
                <a:sym typeface="Symbol" charset="0"/>
              </a:rPr>
              <a:t></a:t>
            </a:r>
            <a:r>
              <a:rPr lang="en-US" sz="2000" b="0">
                <a:solidFill>
                  <a:srgbClr val="009900"/>
                </a:solidFill>
              </a:rPr>
              <a:t>  ion</a:t>
            </a:r>
            <a:r>
              <a:rPr lang="en-US" b="0" baseline="30000">
                <a:solidFill>
                  <a:srgbClr val="009900"/>
                </a:solidFill>
              </a:rPr>
              <a:t>+</a:t>
            </a:r>
            <a:r>
              <a:rPr lang="en-US" sz="2000" b="0">
                <a:solidFill>
                  <a:srgbClr val="009900"/>
                </a:solidFill>
              </a:rPr>
              <a:t> + free electron)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4570413" y="2016321"/>
            <a:ext cx="3848100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D60093"/>
                </a:solidFill>
              </a:rPr>
              <a:t>excitation of atomic energy levels</a:t>
            </a:r>
          </a:p>
          <a:p>
            <a:pPr>
              <a:lnSpc>
                <a:spcPct val="75000"/>
              </a:lnSpc>
            </a:pPr>
            <a:r>
              <a:rPr lang="en-US" sz="2000" b="0" dirty="0">
                <a:solidFill>
                  <a:srgbClr val="D60093"/>
                </a:solidFill>
              </a:rPr>
              <a:t>(de-excitation  </a:t>
            </a:r>
            <a:r>
              <a:rPr lang="en-US" sz="2000" b="0" dirty="0">
                <a:solidFill>
                  <a:srgbClr val="D60093"/>
                </a:solidFill>
                <a:sym typeface="Symbol" charset="0"/>
              </a:rPr>
              <a:t></a:t>
            </a:r>
            <a:r>
              <a:rPr lang="en-US" sz="2000" b="0" dirty="0">
                <a:solidFill>
                  <a:srgbClr val="D60093"/>
                </a:solidFill>
              </a:rPr>
              <a:t>  photon emission)</a:t>
            </a:r>
            <a:endParaRPr lang="en-US" sz="20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886200" y="1374971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3886200" y="2108396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D6009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1010444" y="2722758"/>
            <a:ext cx="5853117" cy="369888"/>
            <a:chOff x="38" y="1514"/>
            <a:chExt cx="3687" cy="233"/>
          </a:xfrm>
        </p:grpSpPr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8" y="1514"/>
              <a:ext cx="368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Ionization + excitation of atomic energy </a:t>
              </a:r>
              <a:r>
                <a:rPr lang="en-US" dirty="0" smtClean="0">
                  <a:solidFill>
                    <a:srgbClr val="FF0000"/>
                  </a:solidFill>
                </a:rPr>
                <a:t>               energy </a:t>
              </a:r>
              <a:r>
                <a:rPr lang="en-US" dirty="0">
                  <a:solidFill>
                    <a:srgbClr val="FF0000"/>
                  </a:solidFill>
                </a:rPr>
                <a:t>loss</a:t>
              </a:r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480" y="1568"/>
              <a:ext cx="384" cy="144"/>
            </a:xfrm>
            <a:prstGeom prst="rightArrow">
              <a:avLst>
                <a:gd name="adj1" fmla="val 50000"/>
                <a:gd name="adj2" fmla="val 6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324100" y="3022796"/>
            <a:ext cx="434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Mean energy loss </a:t>
            </a:r>
            <a:r>
              <a:rPr lang="en-US" dirty="0" smtClean="0"/>
              <a:t>rate  –</a:t>
            </a:r>
            <a:r>
              <a:rPr lang="en-US" i="1" dirty="0" err="1" smtClean="0"/>
              <a:t>dE</a:t>
            </a:r>
            <a:r>
              <a:rPr lang="en-US" i="1" dirty="0" smtClean="0"/>
              <a:t> </a:t>
            </a:r>
            <a:r>
              <a:rPr lang="en-US" dirty="0">
                <a:latin typeface="Symbol" charset="0"/>
              </a:rPr>
              <a:t>/</a:t>
            </a:r>
            <a:r>
              <a:rPr lang="en-US" i="1" dirty="0"/>
              <a:t>dx</a:t>
            </a:r>
            <a:endParaRPr lang="en-US" sz="20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272008" y="3450049"/>
            <a:ext cx="8592709" cy="3052369"/>
            <a:chOff x="272008" y="3450049"/>
            <a:chExt cx="8592709" cy="3052369"/>
          </a:xfrm>
        </p:grpSpPr>
        <p:pic>
          <p:nvPicPr>
            <p:cNvPr id="12" name="Picture 11" descr="C:\Documents and Settings\dilella\Work-space\Lectures\Figures\Basics\dedx_PDG26.3.gif"/>
            <p:cNvPicPr>
              <a:picLocks noChangeAspect="1" noChangeArrowheads="1"/>
            </p:cNvPicPr>
            <p:nvPr/>
          </p:nvPicPr>
          <p:blipFill>
            <a:blip r:embed="rId2">
              <a:lum contrast="-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799" y="3450049"/>
              <a:ext cx="4187918" cy="3052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272008" y="3479996"/>
              <a:ext cx="393700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charset="0"/>
                <a:buChar char="§"/>
              </a:pPr>
              <a:r>
                <a:rPr lang="en-US" sz="2000" dirty="0"/>
                <a:t> proportional to (electric charge)</a:t>
              </a:r>
              <a:r>
                <a:rPr lang="en-US" baseline="30000" dirty="0">
                  <a:latin typeface="Symbol" charset="0"/>
                </a:rPr>
                <a:t>2</a:t>
              </a:r>
            </a:p>
            <a:p>
              <a:pPr>
                <a:lnSpc>
                  <a:spcPct val="80000"/>
                </a:lnSpc>
                <a:buFont typeface="Wingdings" charset="0"/>
                <a:buNone/>
              </a:pPr>
              <a:r>
                <a:rPr lang="en-US" sz="2000" i="1" dirty="0"/>
                <a:t>   </a:t>
              </a:r>
              <a:r>
                <a:rPr lang="en-US" sz="2000" dirty="0"/>
                <a:t>of incident particle</a:t>
              </a:r>
              <a:r>
                <a:rPr lang="en-US" sz="2000" i="1" dirty="0"/>
                <a:t> </a:t>
              </a:r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296862" y="4140545"/>
              <a:ext cx="40544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charset="0"/>
                <a:buChar char="§"/>
              </a:pPr>
              <a:r>
                <a:rPr lang="en-US" sz="2000" dirty="0"/>
                <a:t> for a given material, function only</a:t>
              </a:r>
            </a:p>
            <a:p>
              <a:pPr>
                <a:lnSpc>
                  <a:spcPct val="80000"/>
                </a:lnSpc>
                <a:buFont typeface="Wingdings" charset="0"/>
                <a:buNone/>
              </a:pPr>
              <a:r>
                <a:rPr lang="en-US" sz="2000" dirty="0"/>
                <a:t>   of incident particle velocity </a:t>
              </a:r>
              <a:r>
                <a:rPr lang="en-US" sz="2000" i="1" dirty="0"/>
                <a:t> </a:t>
              </a:r>
              <a:endParaRPr lang="en-US" sz="2000" dirty="0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296862" y="4815453"/>
              <a:ext cx="3673475" cy="70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buFont typeface="Wingdings" charset="0"/>
                <a:buChar char="§"/>
              </a:pPr>
              <a:r>
                <a:rPr lang="en-US" sz="2000" dirty="0"/>
                <a:t> typical value at minimum:</a:t>
              </a:r>
            </a:p>
            <a:p>
              <a:pPr>
                <a:buFont typeface="Wingdings" charset="0"/>
                <a:buNone/>
              </a:pPr>
              <a:r>
                <a:rPr lang="en-US" sz="2000" dirty="0"/>
                <a:t>   </a:t>
              </a:r>
              <a:r>
                <a:rPr lang="en-US" sz="2000" dirty="0">
                  <a:latin typeface="Symbol" charset="0"/>
                </a:rPr>
                <a:t>-</a:t>
              </a:r>
              <a:r>
                <a:rPr lang="en-US" sz="2000" i="1" dirty="0" err="1"/>
                <a:t>dE</a:t>
              </a:r>
              <a:r>
                <a:rPr lang="en-US" sz="2000" i="1" dirty="0"/>
                <a:t> </a:t>
              </a:r>
              <a:r>
                <a:rPr lang="en-US" sz="2000" dirty="0">
                  <a:latin typeface="Symbol" charset="0"/>
                </a:rPr>
                <a:t>/</a:t>
              </a:r>
              <a:r>
                <a:rPr lang="en-US" sz="2000" i="1" dirty="0"/>
                <a:t>dx</a:t>
              </a:r>
              <a:r>
                <a:rPr lang="en-US" sz="2000" dirty="0"/>
                <a:t> = </a:t>
              </a:r>
              <a:r>
                <a:rPr lang="en-US" sz="2000" dirty="0">
                  <a:latin typeface="Symbol" charset="0"/>
                </a:rPr>
                <a:t>1</a:t>
              </a:r>
              <a:r>
                <a:rPr lang="en-US" sz="2000" dirty="0"/>
                <a:t> – </a:t>
              </a:r>
              <a:r>
                <a:rPr lang="en-US" sz="2000" dirty="0">
                  <a:latin typeface="Symbol" charset="0"/>
                </a:rPr>
                <a:t>2</a:t>
              </a:r>
              <a:r>
                <a:rPr lang="en-US" sz="2000" dirty="0"/>
                <a:t> MeV </a:t>
              </a:r>
              <a:r>
                <a:rPr lang="en-US" sz="2000" dirty="0">
                  <a:latin typeface="Symbol" charset="0"/>
                </a:rPr>
                <a:t>/</a:t>
              </a:r>
              <a:r>
                <a:rPr lang="en-US" sz="2000" dirty="0"/>
                <a:t>(g cm</a:t>
              </a:r>
              <a:r>
                <a:rPr lang="en-US" baseline="30000" dirty="0">
                  <a:latin typeface="Symbol" charset="0"/>
                </a:rPr>
                <a:t>-2</a:t>
              </a:r>
              <a:r>
                <a:rPr lang="en-US" sz="2000" dirty="0"/>
                <a:t>) </a:t>
              </a:r>
            </a:p>
          </p:txBody>
        </p:sp>
      </p:grp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191257" y="5689796"/>
            <a:ext cx="448554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0000"/>
                </a:solidFill>
              </a:rPr>
              <a:t>NOTE</a:t>
            </a:r>
            <a:r>
              <a:rPr lang="en-US" sz="1400" dirty="0">
                <a:solidFill>
                  <a:srgbClr val="FF0000"/>
                </a:solidFill>
              </a:rPr>
              <a:t>: traversed thickness (</a:t>
            </a:r>
            <a:r>
              <a:rPr lang="en-US" sz="1400" i="1" dirty="0">
                <a:solidFill>
                  <a:srgbClr val="FF0000"/>
                </a:solidFill>
              </a:rPr>
              <a:t>dx</a:t>
            </a:r>
            <a:r>
              <a:rPr lang="en-US" sz="1400" dirty="0">
                <a:solidFill>
                  <a:srgbClr val="FF0000"/>
                </a:solidFill>
              </a:rPr>
              <a:t>) is </a:t>
            </a:r>
            <a:r>
              <a:rPr lang="en-US" sz="1400" dirty="0" smtClean="0">
                <a:solidFill>
                  <a:srgbClr val="FF0000"/>
                </a:solidFill>
              </a:rPr>
              <a:t>given in  </a:t>
            </a:r>
            <a:r>
              <a:rPr lang="en-US" sz="1400" dirty="0">
                <a:solidFill>
                  <a:srgbClr val="FF0000"/>
                </a:solidFill>
              </a:rPr>
              <a:t>g 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/</a:t>
            </a:r>
            <a:r>
              <a:rPr lang="en-US" sz="1400" dirty="0">
                <a:solidFill>
                  <a:srgbClr val="FF0000"/>
                </a:solidFill>
              </a:rPr>
              <a:t>cm</a:t>
            </a:r>
            <a:r>
              <a:rPr lang="en-US" sz="1400" baseline="30000" dirty="0">
                <a:solidFill>
                  <a:srgbClr val="FF0000"/>
                </a:solidFill>
                <a:latin typeface="Symbol" charset="0"/>
              </a:rPr>
              <a:t>2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  </a:t>
            </a:r>
            <a:r>
              <a:rPr lang="en-US" sz="1400" dirty="0">
                <a:solidFill>
                  <a:srgbClr val="FF0000"/>
                </a:solidFill>
              </a:rPr>
              <a:t>to be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 </a:t>
            </a:r>
            <a:r>
              <a:rPr lang="en-US" sz="1400" dirty="0">
                <a:solidFill>
                  <a:srgbClr val="FF0000"/>
                </a:solidFill>
              </a:rPr>
              <a:t>independent of </a:t>
            </a:r>
            <a:r>
              <a:rPr lang="en-US" sz="1400" dirty="0" smtClean="0">
                <a:solidFill>
                  <a:srgbClr val="FF0000"/>
                </a:solidFill>
              </a:rPr>
              <a:t>material density </a:t>
            </a:r>
            <a:r>
              <a:rPr lang="en-US" sz="1400" dirty="0">
                <a:solidFill>
                  <a:srgbClr val="FF0000"/>
                </a:solidFill>
              </a:rPr>
              <a:t>(for variable density materials</a:t>
            </a:r>
            <a:r>
              <a:rPr lang="en-US" sz="1400" dirty="0" smtClean="0">
                <a:solidFill>
                  <a:srgbClr val="FF0000"/>
                </a:solidFill>
              </a:rPr>
              <a:t>, such </a:t>
            </a:r>
            <a:r>
              <a:rPr lang="en-US" sz="1400" dirty="0">
                <a:solidFill>
                  <a:srgbClr val="FF0000"/>
                </a:solidFill>
              </a:rPr>
              <a:t>as gases) – multiply </a:t>
            </a:r>
            <a:r>
              <a:rPr lang="en-US" sz="1400" i="1" dirty="0" err="1">
                <a:solidFill>
                  <a:srgbClr val="FF0000"/>
                </a:solidFill>
              </a:rPr>
              <a:t>dE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/</a:t>
            </a:r>
            <a:r>
              <a:rPr lang="en-US" sz="1400" i="1" dirty="0">
                <a:solidFill>
                  <a:srgbClr val="FF0000"/>
                </a:solidFill>
              </a:rPr>
              <a:t>dx</a:t>
            </a:r>
            <a:r>
              <a:rPr lang="en-US" sz="1400" dirty="0">
                <a:solidFill>
                  <a:srgbClr val="FF0000"/>
                </a:solidFill>
              </a:rPr>
              <a:t>  by density (g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/</a:t>
            </a:r>
            <a:r>
              <a:rPr lang="en-US" sz="1400" dirty="0">
                <a:solidFill>
                  <a:srgbClr val="FF0000"/>
                </a:solidFill>
              </a:rPr>
              <a:t>cm</a:t>
            </a:r>
            <a:r>
              <a:rPr lang="en-US" sz="1400" baseline="30000" dirty="0">
                <a:solidFill>
                  <a:srgbClr val="FF0000"/>
                </a:solidFill>
                <a:latin typeface="Symbol" charset="0"/>
              </a:rPr>
              <a:t>3</a:t>
            </a:r>
            <a:r>
              <a:rPr lang="en-US" sz="1400" dirty="0">
                <a:solidFill>
                  <a:srgbClr val="FF0000"/>
                </a:solidFill>
              </a:rPr>
              <a:t>) to obtain </a:t>
            </a:r>
            <a:r>
              <a:rPr lang="en-US" sz="1400" i="1" dirty="0" err="1">
                <a:solidFill>
                  <a:srgbClr val="FF0000"/>
                </a:solidFill>
              </a:rPr>
              <a:t>dE</a:t>
            </a:r>
            <a:r>
              <a:rPr lang="en-US" sz="1400" i="1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/</a:t>
            </a:r>
            <a:r>
              <a:rPr lang="en-US" sz="1400" i="1" dirty="0">
                <a:solidFill>
                  <a:srgbClr val="FF0000"/>
                </a:solidFill>
              </a:rPr>
              <a:t>dx</a:t>
            </a:r>
            <a:r>
              <a:rPr lang="en-US" sz="1400" dirty="0">
                <a:solidFill>
                  <a:srgbClr val="FF0000"/>
                </a:solidFill>
              </a:rPr>
              <a:t> in MeV</a:t>
            </a:r>
            <a:r>
              <a:rPr lang="en-US" sz="1400" dirty="0">
                <a:solidFill>
                  <a:srgbClr val="FF0000"/>
                </a:solidFill>
                <a:latin typeface="Symbol" charset="0"/>
              </a:rPr>
              <a:t>/</a:t>
            </a:r>
            <a:r>
              <a:rPr lang="en-US" sz="1400" dirty="0">
                <a:solidFill>
                  <a:srgbClr val="FF0000"/>
                </a:solidFill>
              </a:rPr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419158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range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72008" y="4268145"/>
            <a:ext cx="86859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u="sng" dirty="0"/>
              <a:t>Passage of neutral particles through matter</a:t>
            </a:r>
            <a:r>
              <a:rPr lang="en-US" sz="2000" dirty="0"/>
              <a:t>: no interaction with atomic electrons</a:t>
            </a:r>
          </a:p>
          <a:p>
            <a:r>
              <a:rPr lang="en-US" sz="2000" dirty="0">
                <a:sym typeface="Symbol" charset="0"/>
              </a:rPr>
              <a:t> detection possible only in case of collisions producing charged particles </a:t>
            </a:r>
            <a:endParaRPr lang="en-US" sz="2000" u="sng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72008" y="1408265"/>
            <a:ext cx="8534400" cy="65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/>
              <a:t>Residual range of a charged particle with initial energy </a:t>
            </a:r>
            <a:r>
              <a:rPr lang="en-US" sz="2000" i="1" dirty="0"/>
              <a:t>E</a:t>
            </a:r>
            <a:r>
              <a:rPr lang="en-US" sz="2000" baseline="-25000" dirty="0">
                <a:latin typeface="Symbol" charset="0"/>
              </a:rPr>
              <a:t>0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losing energy only by ionization and atomic excitation: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54074"/>
              </p:ext>
            </p:extLst>
          </p:nvPr>
        </p:nvGraphicFramePr>
        <p:xfrm>
          <a:off x="476885" y="2171014"/>
          <a:ext cx="4648200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5" name="Equation" r:id="rId3" imgW="2361960" imgH="609480" progId="Equation.3">
                  <p:embed/>
                </p:oleObj>
              </mc:Choice>
              <mc:Fallback>
                <p:oleObj name="Equation" r:id="rId3" imgW="236196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85" y="2171014"/>
                        <a:ext cx="4648200" cy="1141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658485" y="2247214"/>
            <a:ext cx="21082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M</a:t>
            </a:r>
            <a:r>
              <a:rPr lang="en-US" sz="1800"/>
              <a:t>: </a:t>
            </a:r>
            <a:r>
              <a:rPr lang="en-US" sz="1800" b="0"/>
              <a:t>particle rest mass</a:t>
            </a:r>
          </a:p>
          <a:p>
            <a:r>
              <a:rPr lang="en-US" sz="1800"/>
              <a:t> v: </a:t>
            </a:r>
            <a:r>
              <a:rPr lang="en-US" sz="1800" b="0"/>
              <a:t>initial velocity</a:t>
            </a:r>
          </a:p>
          <a:p>
            <a:endParaRPr lang="en-US" sz="180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471295"/>
              </p:ext>
            </p:extLst>
          </p:nvPr>
        </p:nvGraphicFramePr>
        <p:xfrm>
          <a:off x="5734685" y="2856814"/>
          <a:ext cx="2184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6" name="Equation" r:id="rId5" imgW="1625400" imgH="304560" progId="Equation.3">
                  <p:embed/>
                </p:oleObj>
              </mc:Choice>
              <mc:Fallback>
                <p:oleObj name="Equation" r:id="rId5" imgW="1625400" imgH="30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4685" y="2856814"/>
                        <a:ext cx="21844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72008" y="3382871"/>
            <a:ext cx="8137525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Symbol" charset="0"/>
              <a:buChar char="Þ"/>
            </a:pPr>
            <a:r>
              <a:rPr lang="en-US" dirty="0">
                <a:solidFill>
                  <a:srgbClr val="FF0000"/>
                </a:solidFill>
                <a:sym typeface="Symbol" charset="0"/>
              </a:rPr>
              <a:t> the measurement of R for a particle of known rest mass M</a:t>
            </a:r>
          </a:p>
          <a:p>
            <a:pPr>
              <a:lnSpc>
                <a:spcPct val="90000"/>
              </a:lnSpc>
              <a:buFont typeface="Symbol" charset="0"/>
              <a:buNone/>
            </a:pPr>
            <a:r>
              <a:rPr lang="en-US" dirty="0">
                <a:solidFill>
                  <a:srgbClr val="FF0000"/>
                </a:solidFill>
              </a:rPr>
              <a:t>     is a measurement of the initial velocity </a:t>
            </a: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5582285" y="2247214"/>
            <a:ext cx="2438400" cy="990600"/>
          </a:xfrm>
          <a:prstGeom prst="bracketPair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24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neutron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7111190" cy="280135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J. Chadwick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000000"/>
                </a:solidFill>
              </a:rPr>
              <a:t>1932 -Cavendish </a:t>
            </a:r>
            <a:r>
              <a:rPr lang="en-US" dirty="0" smtClean="0">
                <a:solidFill>
                  <a:srgbClr val="000000"/>
                </a:solidFill>
              </a:rPr>
              <a:t>laboratory at Cambridge </a:t>
            </a:r>
            <a:r>
              <a:rPr lang="en-US" dirty="0" smtClean="0">
                <a:solidFill>
                  <a:srgbClr val="000000"/>
                </a:solidFill>
              </a:rPr>
              <a:t>University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118872" indent="0">
              <a:buNone/>
            </a:pPr>
            <a:r>
              <a:rPr lang="en-US" u="sng" dirty="0">
                <a:solidFill>
                  <a:srgbClr val="FF0000"/>
                </a:solidFill>
              </a:rPr>
              <a:t>Neutron</a:t>
            </a:r>
            <a:r>
              <a:rPr lang="en-US" dirty="0">
                <a:solidFill>
                  <a:srgbClr val="FF0000"/>
                </a:solidFill>
              </a:rPr>
              <a:t>: a particle with mass </a:t>
            </a:r>
            <a:r>
              <a:rPr lang="en-US" dirty="0">
                <a:solidFill>
                  <a:srgbClr val="FF0000"/>
                </a:solidFill>
                <a:sym typeface="Symbol" charset="0"/>
              </a:rPr>
              <a:t></a:t>
            </a:r>
            <a:r>
              <a:rPr lang="en-US" dirty="0">
                <a:solidFill>
                  <a:srgbClr val="FF0000"/>
                </a:solidFill>
              </a:rPr>
              <a:t> proton </a:t>
            </a:r>
            <a:r>
              <a:rPr lang="en-US" dirty="0" smtClean="0">
                <a:solidFill>
                  <a:srgbClr val="FF0000"/>
                </a:solidFill>
              </a:rPr>
              <a:t>mass but </a:t>
            </a:r>
            <a:r>
              <a:rPr lang="en-US" dirty="0">
                <a:solidFill>
                  <a:srgbClr val="FF0000"/>
                </a:solidFill>
              </a:rPr>
              <a:t>with zero electric </a:t>
            </a:r>
            <a:r>
              <a:rPr lang="en-US" dirty="0" smtClean="0">
                <a:solidFill>
                  <a:srgbClr val="FF0000"/>
                </a:solidFill>
              </a:rPr>
              <a:t>charge</a:t>
            </a:r>
          </a:p>
          <a:p>
            <a:pPr marL="118872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 marL="118872" indent="0">
              <a:buNone/>
            </a:pPr>
            <a:r>
              <a:rPr lang="en-US" dirty="0">
                <a:solidFill>
                  <a:schemeClr val="accent2"/>
                </a:solidFill>
              </a:rPr>
              <a:t>Solution to the nuclear structure problem:</a:t>
            </a:r>
          </a:p>
          <a:p>
            <a:pPr marL="118872" indent="0">
              <a:buNone/>
            </a:pPr>
            <a:endParaRPr lang="en-US" dirty="0" smtClean="0">
              <a:solidFill>
                <a:srgbClr val="009900"/>
              </a:solidFill>
            </a:endParaRPr>
          </a:p>
          <a:p>
            <a:pPr marL="118872" indent="0">
              <a:buNone/>
            </a:pPr>
            <a:r>
              <a:rPr lang="en-US" dirty="0" smtClean="0">
                <a:solidFill>
                  <a:srgbClr val="009900"/>
                </a:solidFill>
              </a:rPr>
              <a:t>Nucleus </a:t>
            </a:r>
            <a:r>
              <a:rPr lang="en-US" dirty="0">
                <a:solidFill>
                  <a:srgbClr val="009900"/>
                </a:solidFill>
              </a:rPr>
              <a:t>with atomic number </a:t>
            </a:r>
            <a:r>
              <a:rPr lang="en-US" i="1" dirty="0">
                <a:solidFill>
                  <a:srgbClr val="009900"/>
                </a:solidFill>
              </a:rPr>
              <a:t>Z</a:t>
            </a:r>
            <a:r>
              <a:rPr lang="en-US" dirty="0">
                <a:solidFill>
                  <a:srgbClr val="009900"/>
                </a:solidFill>
              </a:rPr>
              <a:t> and mass number </a:t>
            </a:r>
            <a:r>
              <a:rPr lang="en-US" i="1" dirty="0" smtClean="0">
                <a:solidFill>
                  <a:srgbClr val="009900"/>
                </a:solidFill>
              </a:rPr>
              <a:t>A</a:t>
            </a:r>
            <a:r>
              <a:rPr lang="en-US" dirty="0" smtClean="0">
                <a:solidFill>
                  <a:srgbClr val="009900"/>
                </a:solidFill>
              </a:rPr>
              <a:t>: a </a:t>
            </a:r>
            <a:r>
              <a:rPr lang="en-US" dirty="0">
                <a:solidFill>
                  <a:srgbClr val="009900"/>
                </a:solidFill>
              </a:rPr>
              <a:t>bound system of </a:t>
            </a:r>
            <a:r>
              <a:rPr lang="en-US" i="1" dirty="0">
                <a:solidFill>
                  <a:srgbClr val="009900"/>
                </a:solidFill>
              </a:rPr>
              <a:t>Z</a:t>
            </a:r>
            <a:r>
              <a:rPr lang="en-US" dirty="0">
                <a:solidFill>
                  <a:srgbClr val="009900"/>
                </a:solidFill>
              </a:rPr>
              <a:t> protons and (</a:t>
            </a:r>
            <a:r>
              <a:rPr lang="en-US" i="1" dirty="0">
                <a:solidFill>
                  <a:srgbClr val="009900"/>
                </a:solidFill>
              </a:rPr>
              <a:t>A</a:t>
            </a:r>
            <a:r>
              <a:rPr lang="en-US" dirty="0">
                <a:solidFill>
                  <a:srgbClr val="009900"/>
                </a:solidFill>
              </a:rPr>
              <a:t> – </a:t>
            </a:r>
            <a:r>
              <a:rPr lang="en-US" i="1" dirty="0">
                <a:solidFill>
                  <a:srgbClr val="009900"/>
                </a:solidFill>
              </a:rPr>
              <a:t>Z</a:t>
            </a:r>
            <a:r>
              <a:rPr lang="en-US" dirty="0">
                <a:solidFill>
                  <a:srgbClr val="009900"/>
                </a:solidFill>
              </a:rPr>
              <a:t>) </a:t>
            </a:r>
            <a:r>
              <a:rPr lang="en-US" dirty="0" smtClean="0">
                <a:solidFill>
                  <a:srgbClr val="009900"/>
                </a:solidFill>
              </a:rPr>
              <a:t>neutrons</a:t>
            </a:r>
            <a:endParaRPr lang="en-US" sz="36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20688" y="3886200"/>
            <a:ext cx="85175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 Nitrogen anomaly: no problem if neutron spin = </a:t>
            </a:r>
            <a:r>
              <a:rPr lang="en-US" sz="2000" dirty="0">
                <a:cs typeface="Times New Roman" charset="0"/>
              </a:rPr>
              <a:t>½ħ </a:t>
            </a:r>
          </a:p>
          <a:p>
            <a:r>
              <a:rPr lang="en-US" sz="2000" b="0" dirty="0">
                <a:cs typeface="Times New Roman" charset="0"/>
              </a:rPr>
              <a:t> Nitrogen nucleus (A = </a:t>
            </a:r>
            <a:r>
              <a:rPr lang="en-US" sz="2000" b="0" dirty="0">
                <a:latin typeface="Symbol" charset="0"/>
                <a:cs typeface="Times New Roman" charset="0"/>
              </a:rPr>
              <a:t>14</a:t>
            </a:r>
            <a:r>
              <a:rPr lang="en-US" sz="2000" b="0" dirty="0">
                <a:cs typeface="Times New Roman" charset="0"/>
              </a:rPr>
              <a:t>, Z = </a:t>
            </a:r>
            <a:r>
              <a:rPr lang="en-US" sz="2000" b="0" dirty="0">
                <a:latin typeface="Symbol" charset="0"/>
                <a:cs typeface="Times New Roman" charset="0"/>
              </a:rPr>
              <a:t>7</a:t>
            </a:r>
            <a:r>
              <a:rPr lang="en-US" sz="2000" b="0" dirty="0">
                <a:cs typeface="Times New Roman" charset="0"/>
              </a:rPr>
              <a:t>): </a:t>
            </a:r>
            <a:r>
              <a:rPr lang="en-US" sz="2000" b="0" dirty="0">
                <a:latin typeface="Symbol" charset="0"/>
                <a:cs typeface="Times New Roman" charset="0"/>
              </a:rPr>
              <a:t>7</a:t>
            </a:r>
            <a:r>
              <a:rPr lang="en-US" sz="2000" b="0" dirty="0">
                <a:cs typeface="Times New Roman" charset="0"/>
              </a:rPr>
              <a:t> protons, </a:t>
            </a:r>
            <a:r>
              <a:rPr lang="en-US" sz="2000" b="0" dirty="0">
                <a:latin typeface="Symbol" charset="0"/>
                <a:cs typeface="Times New Roman" charset="0"/>
              </a:rPr>
              <a:t>7</a:t>
            </a:r>
            <a:r>
              <a:rPr lang="en-US" sz="2000" b="0" dirty="0">
                <a:cs typeface="Times New Roman" charset="0"/>
              </a:rPr>
              <a:t> neutrons = </a:t>
            </a:r>
            <a:r>
              <a:rPr lang="en-US" sz="2000" b="0" dirty="0">
                <a:latin typeface="Symbol" charset="0"/>
                <a:cs typeface="Times New Roman" charset="0"/>
              </a:rPr>
              <a:t>14</a:t>
            </a:r>
            <a:r>
              <a:rPr lang="en-US" sz="2000" b="0" dirty="0">
                <a:cs typeface="Times New Roman" charset="0"/>
              </a:rPr>
              <a:t> spin  ½  particles</a:t>
            </a:r>
          </a:p>
          <a:p>
            <a:r>
              <a:rPr lang="en-US" sz="2000" b="0" dirty="0">
                <a:cs typeface="Times New Roman" charset="0"/>
              </a:rPr>
              <a:t> </a:t>
            </a:r>
            <a:r>
              <a:rPr lang="en-US" sz="2000" dirty="0">
                <a:cs typeface="Times New Roman" charset="0"/>
                <a:sym typeface="Symbol" charset="0"/>
              </a:rPr>
              <a:t></a:t>
            </a:r>
            <a:r>
              <a:rPr lang="en-US" sz="2000" b="0" dirty="0">
                <a:cs typeface="Times New Roman" charset="0"/>
                <a:sym typeface="Symbol" charset="0"/>
              </a:rPr>
              <a:t> </a:t>
            </a:r>
            <a:r>
              <a:rPr lang="en-US" sz="2000" dirty="0">
                <a:cs typeface="Times New Roman" charset="0"/>
              </a:rPr>
              <a:t>total spin has integer value</a:t>
            </a:r>
            <a:r>
              <a:rPr lang="en-US" sz="2000" dirty="0"/>
              <a:t> </a:t>
            </a:r>
          </a:p>
        </p:txBody>
      </p:sp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42" y="100930"/>
            <a:ext cx="1297918" cy="183356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7895496" y="1958310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J. Chadwick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332371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neutron</a:t>
            </a:r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99060" y="1003472"/>
            <a:ext cx="892062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60093"/>
                </a:solidFill>
              </a:rPr>
              <a:t> </a:t>
            </a:r>
            <a:r>
              <a:rPr lang="en-US" sz="2000" u="sng" dirty="0">
                <a:solidFill>
                  <a:srgbClr val="D60093"/>
                </a:solidFill>
              </a:rPr>
              <a:t>Neutron source in </a:t>
            </a:r>
            <a:r>
              <a:rPr lang="en-US" sz="2000" u="sng" dirty="0" smtClean="0">
                <a:solidFill>
                  <a:srgbClr val="D60093"/>
                </a:solidFill>
              </a:rPr>
              <a:t>Chadwick</a:t>
            </a:r>
            <a:r>
              <a:rPr lang="en-US" sz="2000" u="sng" dirty="0" smtClean="0">
                <a:solidFill>
                  <a:srgbClr val="D60093"/>
                </a:solidFill>
                <a:latin typeface="Arial"/>
              </a:rPr>
              <a:t>'</a:t>
            </a:r>
            <a:r>
              <a:rPr lang="en-US" sz="2000" u="sng" dirty="0" smtClean="0">
                <a:solidFill>
                  <a:srgbClr val="D60093"/>
                </a:solidFill>
              </a:rPr>
              <a:t>s </a:t>
            </a:r>
            <a:r>
              <a:rPr lang="en-US" sz="2000" u="sng" dirty="0">
                <a:solidFill>
                  <a:srgbClr val="D60093"/>
                </a:solidFill>
              </a:rPr>
              <a:t>experiments</a:t>
            </a:r>
            <a:r>
              <a:rPr lang="en-US" sz="2000" dirty="0">
                <a:solidFill>
                  <a:srgbClr val="D60093"/>
                </a:solidFill>
              </a:rPr>
              <a:t>: a </a:t>
            </a:r>
            <a:r>
              <a:rPr lang="en-US" baseline="30000" dirty="0">
                <a:solidFill>
                  <a:srgbClr val="D60093"/>
                </a:solidFill>
                <a:latin typeface="Symbol" charset="0"/>
              </a:rPr>
              <a:t>210</a:t>
            </a:r>
            <a:r>
              <a:rPr lang="en-US" sz="2000" dirty="0">
                <a:solidFill>
                  <a:srgbClr val="D60093"/>
                </a:solidFill>
              </a:rPr>
              <a:t>Po radioactive source</a:t>
            </a:r>
          </a:p>
          <a:p>
            <a:r>
              <a:rPr lang="en-US" sz="2000" dirty="0">
                <a:solidFill>
                  <a:srgbClr val="D60093"/>
                </a:solidFill>
              </a:rPr>
              <a:t> (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5</a:t>
            </a:r>
            <a:r>
              <a:rPr lang="en-US" sz="2000" dirty="0">
                <a:solidFill>
                  <a:srgbClr val="D60093"/>
                </a:solidFill>
              </a:rPr>
              <a:t> MeV 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a</a:t>
            </a:r>
            <a:r>
              <a:rPr lang="en-US" sz="2000" dirty="0">
                <a:solidFill>
                  <a:srgbClr val="D60093"/>
                </a:solidFill>
              </a:rPr>
              <a:t> – particles ) mixed with Beryllium powder  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 emission of  </a:t>
            </a:r>
          </a:p>
          <a:p>
            <a:r>
              <a:rPr lang="en-US" sz="2000" dirty="0">
                <a:solidFill>
                  <a:srgbClr val="D60093"/>
                </a:solidFill>
                <a:sym typeface="Symbol" charset="0"/>
              </a:rPr>
              <a:t> electrically neutral radiation capable of traversing several </a:t>
            </a:r>
            <a:r>
              <a:rPr lang="en-US" sz="2000" dirty="0" err="1">
                <a:solidFill>
                  <a:srgbClr val="D60093"/>
                </a:solidFill>
                <a:sym typeface="Symbol" charset="0"/>
              </a:rPr>
              <a:t>centimetres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 of  </a:t>
            </a:r>
            <a:r>
              <a:rPr lang="en-US" sz="2000" dirty="0" err="1">
                <a:solidFill>
                  <a:srgbClr val="D60093"/>
                </a:solidFill>
                <a:sym typeface="Symbol" charset="0"/>
              </a:rPr>
              <a:t>Pb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:</a:t>
            </a:r>
            <a:r>
              <a:rPr lang="en-US" sz="2000" dirty="0">
                <a:solidFill>
                  <a:srgbClr val="D60093"/>
                </a:solidFill>
              </a:rPr>
              <a:t> </a:t>
            </a:r>
          </a:p>
          <a:p>
            <a:r>
              <a:rPr lang="en-US" sz="2000" dirty="0"/>
              <a:t>                                        </a:t>
            </a:r>
            <a:r>
              <a:rPr lang="en-US" baseline="30000" dirty="0">
                <a:latin typeface="Symbol" charset="0"/>
              </a:rPr>
              <a:t>4</a:t>
            </a:r>
            <a:r>
              <a:rPr lang="en-US" sz="2000" dirty="0"/>
              <a:t>He</a:t>
            </a:r>
            <a:r>
              <a:rPr lang="en-US" baseline="-25000" dirty="0">
                <a:latin typeface="Symbol" charset="0"/>
              </a:rPr>
              <a:t>2</a:t>
            </a:r>
            <a:r>
              <a:rPr lang="en-US" sz="2000" dirty="0"/>
              <a:t> + </a:t>
            </a:r>
            <a:r>
              <a:rPr lang="en-US" baseline="30000" dirty="0">
                <a:latin typeface="Symbol" charset="0"/>
              </a:rPr>
              <a:t>9</a:t>
            </a:r>
            <a:r>
              <a:rPr lang="en-US" sz="2000" dirty="0"/>
              <a:t>Be</a:t>
            </a:r>
            <a:r>
              <a:rPr lang="en-US" baseline="-25000" dirty="0">
                <a:latin typeface="Symbol" charset="0"/>
              </a:rPr>
              <a:t>4</a:t>
            </a:r>
            <a:r>
              <a:rPr lang="en-US" sz="2000" dirty="0"/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baseline="30000" dirty="0">
                <a:latin typeface="Symbol" charset="0"/>
              </a:rPr>
              <a:t>12</a:t>
            </a:r>
            <a:r>
              <a:rPr lang="en-US" sz="2000" dirty="0">
                <a:sym typeface="Symbol" charset="0"/>
              </a:rPr>
              <a:t>C</a:t>
            </a:r>
            <a:r>
              <a:rPr lang="en-US" baseline="-25000" dirty="0">
                <a:latin typeface="Symbol" charset="0"/>
              </a:rPr>
              <a:t>6</a:t>
            </a:r>
            <a:r>
              <a:rPr lang="en-US" sz="2000" dirty="0">
                <a:sym typeface="Symbol" charset="0"/>
              </a:rPr>
              <a:t> + neutron</a:t>
            </a:r>
          </a:p>
          <a:p>
            <a:r>
              <a:rPr lang="en-US" sz="2000" dirty="0">
                <a:sym typeface="Symbol" charset="0"/>
              </a:rPr>
              <a:t>                                           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ym typeface="Symbol" charset="0"/>
              </a:rPr>
              <a:t>                                     </a:t>
            </a:r>
            <a:r>
              <a:rPr lang="en-US" sz="1800" b="0" dirty="0">
                <a:latin typeface="Symbol" charset="0"/>
                <a:sym typeface="Symbol" charset="0"/>
              </a:rPr>
              <a:t>a</a:t>
            </a:r>
            <a:r>
              <a:rPr lang="en-US" sz="1800" b="0" dirty="0">
                <a:sym typeface="Symbol" charset="0"/>
              </a:rPr>
              <a:t> - particle</a:t>
            </a:r>
            <a:endParaRPr lang="en-US" sz="2000" dirty="0">
              <a:sym typeface="Symbo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19" y="2978348"/>
            <a:ext cx="3975112" cy="3099138"/>
          </a:xfrm>
          <a:prstGeom prst="rect">
            <a:avLst/>
          </a:prstGeom>
        </p:spPr>
      </p:pic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5038551" y="2566861"/>
            <a:ext cx="3676837" cy="1911541"/>
            <a:chOff x="3738" y="3168"/>
            <a:chExt cx="1874" cy="1251"/>
          </a:xfrm>
        </p:grpSpPr>
        <p:grpSp>
          <p:nvGrpSpPr>
            <p:cNvPr id="12" name="Group 22"/>
            <p:cNvGrpSpPr>
              <a:grpSpLocks/>
            </p:cNvGrpSpPr>
            <p:nvPr/>
          </p:nvGrpSpPr>
          <p:grpSpPr bwMode="auto">
            <a:xfrm>
              <a:off x="4126" y="3168"/>
              <a:ext cx="1486" cy="1251"/>
              <a:chOff x="4126" y="3120"/>
              <a:chExt cx="1486" cy="1251"/>
            </a:xfrm>
          </p:grpSpPr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4126" y="3120"/>
                <a:ext cx="1474" cy="125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Text Box 20"/>
              <p:cNvSpPr txBox="1">
                <a:spLocks noChangeArrowheads="1"/>
              </p:cNvSpPr>
              <p:nvPr/>
            </p:nvSpPr>
            <p:spPr bwMode="auto">
              <a:xfrm>
                <a:off x="4192" y="3168"/>
                <a:ext cx="1420" cy="1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800" b="0" dirty="0"/>
                  <a:t>An old gaseous detector </a:t>
                </a:r>
                <a:r>
                  <a:rPr lang="en-US" sz="1800" b="0" dirty="0" smtClean="0"/>
                  <a:t>based on </a:t>
                </a:r>
                <a:r>
                  <a:rPr lang="en-US" sz="1800" b="0" dirty="0"/>
                  <a:t>an expanding </a:t>
                </a:r>
                <a:r>
                  <a:rPr lang="en-US" sz="1800" b="0" dirty="0" err="1"/>
                  <a:t>vapour</a:t>
                </a:r>
                <a:r>
                  <a:rPr lang="en-US" sz="1800" b="0" dirty="0" smtClean="0"/>
                  <a:t>; ionization </a:t>
                </a:r>
                <a:r>
                  <a:rPr lang="en-US" sz="1800" b="0" dirty="0"/>
                  <a:t>acts as seed for </a:t>
                </a:r>
                <a:r>
                  <a:rPr lang="en-US" sz="1800" b="0" dirty="0" smtClean="0"/>
                  <a:t>the formation </a:t>
                </a:r>
                <a:r>
                  <a:rPr lang="en-US" sz="1800" b="0" dirty="0"/>
                  <a:t>of liquid drops. </a:t>
                </a:r>
                <a:r>
                  <a:rPr lang="en-US" sz="1800" b="0" dirty="0" smtClean="0"/>
                  <a:t> Tracks </a:t>
                </a:r>
                <a:r>
                  <a:rPr lang="en-US" sz="1800" b="0" dirty="0"/>
                  <a:t>can be </a:t>
                </a:r>
                <a:r>
                  <a:rPr lang="en-US" sz="1800" b="0" dirty="0" smtClean="0"/>
                  <a:t>photographed as </a:t>
                </a:r>
                <a:r>
                  <a:rPr lang="en-US" sz="1800" b="0" dirty="0"/>
                  <a:t>strings of droplets</a:t>
                </a:r>
              </a:p>
            </p:txBody>
          </p:sp>
        </p:grpSp>
        <p:sp>
          <p:nvSpPr>
            <p:cNvPr id="13" name="Line 23"/>
            <p:cNvSpPr>
              <a:spLocks noChangeShapeType="1"/>
            </p:cNvSpPr>
            <p:nvPr/>
          </p:nvSpPr>
          <p:spPr bwMode="auto">
            <a:xfrm flipH="1">
              <a:off x="3738" y="3968"/>
              <a:ext cx="388" cy="311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931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60925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 Aim of Particle Physics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dirty="0" err="1"/>
              <a:t>a.k.a</a:t>
            </a:r>
            <a:r>
              <a:rPr lang="en-US" dirty="0"/>
              <a:t> </a:t>
            </a:r>
            <a:r>
              <a:rPr lang="en-US" i="1" dirty="0"/>
              <a:t>Elementary Particle Physics</a:t>
            </a:r>
            <a:r>
              <a:rPr lang="en-US" dirty="0"/>
              <a:t>, or </a:t>
            </a:r>
            <a:r>
              <a:rPr lang="en-US" i="1" dirty="0"/>
              <a:t>High Energy Physics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45998" y="3800474"/>
            <a:ext cx="510391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buFont typeface="Calibri" charset="0"/>
              <a:buAutoNum type="arabicPeriod"/>
            </a:pPr>
            <a:r>
              <a:rPr lang="en-US" sz="2800" dirty="0">
                <a:solidFill>
                  <a:srgbClr val="00B0F0"/>
                </a:solidFill>
              </a:rPr>
              <a:t>What is everything made of?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6223" y="4637087"/>
            <a:ext cx="512369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B0F0"/>
                </a:solidFill>
              </a:rPr>
              <a:t>2. What holds it all together?</a:t>
            </a:r>
          </a:p>
        </p:txBody>
      </p:sp>
      <p:pic>
        <p:nvPicPr>
          <p:cNvPr id="6" name="Picture 5" descr="Rodin-Think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30" y="4792663"/>
            <a:ext cx="701040" cy="1066800"/>
          </a:xfrm>
          <a:prstGeom prst="rect">
            <a:avLst/>
          </a:prstGeom>
        </p:spPr>
      </p:pic>
      <p:pic>
        <p:nvPicPr>
          <p:cNvPr id="7" name="Picture 6" descr="thinker-111253_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92" y="1048697"/>
            <a:ext cx="3158808" cy="5809302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26223" y="5508688"/>
            <a:ext cx="488873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rgbClr val="00B0F0"/>
                </a:solidFill>
              </a:rPr>
              <a:t>3</a:t>
            </a:r>
            <a:r>
              <a:rPr lang="en-US" sz="2800" dirty="0" smtClean="0">
                <a:solidFill>
                  <a:srgbClr val="00B0F0"/>
                </a:solidFill>
              </a:rPr>
              <a:t>. How did it all start?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physics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44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neutron</a:t>
            </a:r>
            <a:endParaRPr lang="en-US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99060" y="1003472"/>
            <a:ext cx="8920623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D60093"/>
                </a:solidFill>
              </a:rPr>
              <a:t> </a:t>
            </a:r>
            <a:r>
              <a:rPr lang="en-US" sz="2000" u="sng" dirty="0">
                <a:solidFill>
                  <a:srgbClr val="D60093"/>
                </a:solidFill>
              </a:rPr>
              <a:t>Neutron source in </a:t>
            </a:r>
            <a:r>
              <a:rPr lang="en-US" sz="2000" u="sng" dirty="0" smtClean="0">
                <a:solidFill>
                  <a:srgbClr val="D60093"/>
                </a:solidFill>
              </a:rPr>
              <a:t>Chadwick</a:t>
            </a:r>
            <a:r>
              <a:rPr lang="en-US" sz="2000" u="sng" dirty="0" smtClean="0">
                <a:solidFill>
                  <a:srgbClr val="D60093"/>
                </a:solidFill>
                <a:latin typeface="Arial"/>
              </a:rPr>
              <a:t>'</a:t>
            </a:r>
            <a:r>
              <a:rPr lang="en-US" sz="2000" u="sng" dirty="0" smtClean="0">
                <a:solidFill>
                  <a:srgbClr val="D60093"/>
                </a:solidFill>
              </a:rPr>
              <a:t>s </a:t>
            </a:r>
            <a:r>
              <a:rPr lang="en-US" sz="2000" u="sng" dirty="0">
                <a:solidFill>
                  <a:srgbClr val="D60093"/>
                </a:solidFill>
              </a:rPr>
              <a:t>experiments</a:t>
            </a:r>
            <a:r>
              <a:rPr lang="en-US" sz="2000" dirty="0">
                <a:solidFill>
                  <a:srgbClr val="D60093"/>
                </a:solidFill>
              </a:rPr>
              <a:t>: a </a:t>
            </a:r>
            <a:r>
              <a:rPr lang="en-US" baseline="30000" dirty="0">
                <a:solidFill>
                  <a:srgbClr val="D60093"/>
                </a:solidFill>
                <a:latin typeface="Symbol" charset="0"/>
              </a:rPr>
              <a:t>210</a:t>
            </a:r>
            <a:r>
              <a:rPr lang="en-US" sz="2000" dirty="0">
                <a:solidFill>
                  <a:srgbClr val="D60093"/>
                </a:solidFill>
              </a:rPr>
              <a:t>Po radioactive source</a:t>
            </a:r>
          </a:p>
          <a:p>
            <a:r>
              <a:rPr lang="en-US" sz="2000" dirty="0">
                <a:solidFill>
                  <a:srgbClr val="D60093"/>
                </a:solidFill>
              </a:rPr>
              <a:t> (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5</a:t>
            </a:r>
            <a:r>
              <a:rPr lang="en-US" sz="2000" dirty="0">
                <a:solidFill>
                  <a:srgbClr val="D60093"/>
                </a:solidFill>
              </a:rPr>
              <a:t> MeV 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a</a:t>
            </a:r>
            <a:r>
              <a:rPr lang="en-US" sz="2000" dirty="0">
                <a:solidFill>
                  <a:srgbClr val="D60093"/>
                </a:solidFill>
              </a:rPr>
              <a:t> – particles ) mixed with Beryllium powder  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 emission of  </a:t>
            </a:r>
          </a:p>
          <a:p>
            <a:r>
              <a:rPr lang="en-US" sz="2000" dirty="0">
                <a:solidFill>
                  <a:srgbClr val="D60093"/>
                </a:solidFill>
                <a:sym typeface="Symbol" charset="0"/>
              </a:rPr>
              <a:t> electrically neutral radiation capable of traversing several </a:t>
            </a:r>
            <a:r>
              <a:rPr lang="en-US" sz="2000" dirty="0" err="1">
                <a:solidFill>
                  <a:srgbClr val="D60093"/>
                </a:solidFill>
                <a:sym typeface="Symbol" charset="0"/>
              </a:rPr>
              <a:t>centimetres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 of  </a:t>
            </a:r>
            <a:r>
              <a:rPr lang="en-US" sz="2000" dirty="0" err="1">
                <a:solidFill>
                  <a:srgbClr val="D60093"/>
                </a:solidFill>
                <a:sym typeface="Symbol" charset="0"/>
              </a:rPr>
              <a:t>Pb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:</a:t>
            </a:r>
            <a:r>
              <a:rPr lang="en-US" sz="2000" dirty="0">
                <a:solidFill>
                  <a:srgbClr val="D60093"/>
                </a:solidFill>
              </a:rPr>
              <a:t> </a:t>
            </a:r>
          </a:p>
          <a:p>
            <a:r>
              <a:rPr lang="en-US" sz="2000" dirty="0"/>
              <a:t>                                        </a:t>
            </a:r>
            <a:r>
              <a:rPr lang="en-US" baseline="30000" dirty="0">
                <a:latin typeface="Symbol" charset="0"/>
              </a:rPr>
              <a:t>4</a:t>
            </a:r>
            <a:r>
              <a:rPr lang="en-US" sz="2000" dirty="0"/>
              <a:t>He</a:t>
            </a:r>
            <a:r>
              <a:rPr lang="en-US" baseline="-25000" dirty="0">
                <a:latin typeface="Symbol" charset="0"/>
              </a:rPr>
              <a:t>2</a:t>
            </a:r>
            <a:r>
              <a:rPr lang="en-US" sz="2000" dirty="0"/>
              <a:t> + </a:t>
            </a:r>
            <a:r>
              <a:rPr lang="en-US" baseline="30000" dirty="0">
                <a:latin typeface="Symbol" charset="0"/>
              </a:rPr>
              <a:t>9</a:t>
            </a:r>
            <a:r>
              <a:rPr lang="en-US" sz="2000" dirty="0"/>
              <a:t>Be</a:t>
            </a:r>
            <a:r>
              <a:rPr lang="en-US" baseline="-25000" dirty="0">
                <a:latin typeface="Symbol" charset="0"/>
              </a:rPr>
              <a:t>4</a:t>
            </a:r>
            <a:r>
              <a:rPr lang="en-US" sz="2000" dirty="0"/>
              <a:t> </a:t>
            </a:r>
            <a:r>
              <a:rPr lang="en-US" sz="2000" dirty="0">
                <a:sym typeface="Symbol" charset="0"/>
              </a:rPr>
              <a:t> </a:t>
            </a:r>
            <a:r>
              <a:rPr lang="en-US" baseline="30000" dirty="0">
                <a:latin typeface="Symbol" charset="0"/>
              </a:rPr>
              <a:t>12</a:t>
            </a:r>
            <a:r>
              <a:rPr lang="en-US" sz="2000" dirty="0">
                <a:sym typeface="Symbol" charset="0"/>
              </a:rPr>
              <a:t>C</a:t>
            </a:r>
            <a:r>
              <a:rPr lang="en-US" baseline="-25000" dirty="0">
                <a:latin typeface="Symbol" charset="0"/>
              </a:rPr>
              <a:t>6</a:t>
            </a:r>
            <a:r>
              <a:rPr lang="en-US" sz="2000" dirty="0">
                <a:sym typeface="Symbol" charset="0"/>
              </a:rPr>
              <a:t> + neutron</a:t>
            </a:r>
          </a:p>
          <a:p>
            <a:r>
              <a:rPr lang="en-US" sz="2000" dirty="0">
                <a:sym typeface="Symbol" charset="0"/>
              </a:rPr>
              <a:t>                                           </a:t>
            </a:r>
          </a:p>
          <a:p>
            <a:pPr>
              <a:lnSpc>
                <a:spcPct val="70000"/>
              </a:lnSpc>
            </a:pPr>
            <a:r>
              <a:rPr lang="en-US" sz="2000" dirty="0">
                <a:sym typeface="Symbol" charset="0"/>
              </a:rPr>
              <a:t>                                     </a:t>
            </a:r>
            <a:r>
              <a:rPr lang="en-US" sz="1800" b="0" dirty="0">
                <a:latin typeface="Symbol" charset="0"/>
                <a:sym typeface="Symbol" charset="0"/>
              </a:rPr>
              <a:t>a</a:t>
            </a:r>
            <a:r>
              <a:rPr lang="en-US" sz="1800" b="0" dirty="0">
                <a:sym typeface="Symbol" charset="0"/>
              </a:rPr>
              <a:t> - particle</a:t>
            </a:r>
            <a:endParaRPr lang="en-US" sz="2000" dirty="0">
              <a:sym typeface="Symbol" charset="0"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253083" y="3229989"/>
            <a:ext cx="8766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rgbClr val="009900"/>
                </a:solidFill>
              </a:rPr>
              <a:t>Neutron discovery</a:t>
            </a:r>
            <a:r>
              <a:rPr lang="en-US" sz="2000" dirty="0">
                <a:solidFill>
                  <a:srgbClr val="009900"/>
                </a:solidFill>
              </a:rPr>
              <a:t>:</a:t>
            </a:r>
          </a:p>
          <a:p>
            <a:r>
              <a:rPr lang="en-US" sz="2000" dirty="0">
                <a:solidFill>
                  <a:srgbClr val="009900"/>
                </a:solidFill>
              </a:rPr>
              <a:t>observation and measurement of nuclear recoils in an </a:t>
            </a:r>
            <a:r>
              <a:rPr lang="en-US" sz="2000" dirty="0" smtClean="0">
                <a:solidFill>
                  <a:srgbClr val="009900"/>
                </a:solidFill>
                <a:latin typeface="Arial"/>
              </a:rPr>
              <a:t>“</a:t>
            </a:r>
            <a:r>
              <a:rPr lang="en-US" sz="2000" dirty="0" smtClean="0">
                <a:solidFill>
                  <a:srgbClr val="009900"/>
                </a:solidFill>
              </a:rPr>
              <a:t>expansion </a:t>
            </a:r>
            <a:r>
              <a:rPr lang="en-US" sz="2000" dirty="0">
                <a:solidFill>
                  <a:srgbClr val="009900"/>
                </a:solidFill>
              </a:rPr>
              <a:t>chamber</a:t>
            </a:r>
            <a:r>
              <a:rPr lang="ja-JP" altLang="en-US" sz="2000" dirty="0">
                <a:solidFill>
                  <a:srgbClr val="009900"/>
                </a:solidFill>
                <a:latin typeface="Arial"/>
              </a:rPr>
              <a:t>”</a:t>
            </a:r>
            <a:endParaRPr lang="en-US" sz="2000" dirty="0">
              <a:solidFill>
                <a:srgbClr val="009900"/>
              </a:solidFill>
            </a:endParaRPr>
          </a:p>
          <a:p>
            <a:r>
              <a:rPr lang="en-US" sz="2000" dirty="0">
                <a:solidFill>
                  <a:srgbClr val="009900"/>
                </a:solidFill>
              </a:rPr>
              <a:t>filled with Nitrogen at atmospheric pressure</a:t>
            </a:r>
          </a:p>
        </p:txBody>
      </p:sp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2310566" y="4484601"/>
            <a:ext cx="4322763" cy="1446213"/>
            <a:chOff x="672" y="3190"/>
            <a:chExt cx="2723" cy="911"/>
          </a:xfrm>
        </p:grpSpPr>
        <p:sp>
          <p:nvSpPr>
            <p:cNvPr id="18" name="Line 12"/>
            <p:cNvSpPr>
              <a:spLocks noChangeShapeType="1"/>
            </p:cNvSpPr>
            <p:nvPr/>
          </p:nvSpPr>
          <p:spPr bwMode="auto">
            <a:xfrm>
              <a:off x="672" y="3552"/>
              <a:ext cx="10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V="1">
              <a:off x="1680" y="3312"/>
              <a:ext cx="384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>
              <a:off x="1680" y="3552"/>
              <a:ext cx="336" cy="432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672" y="3600"/>
              <a:ext cx="762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75000"/>
                </a:lnSpc>
              </a:pPr>
              <a:r>
                <a:rPr lang="en-US" sz="1600"/>
                <a:t>incident</a:t>
              </a:r>
            </a:p>
            <a:p>
              <a:pPr algn="ctr">
                <a:lnSpc>
                  <a:spcPct val="75000"/>
                </a:lnSpc>
              </a:pPr>
              <a:r>
                <a:rPr lang="en-US" sz="1600"/>
                <a:t>neutron</a:t>
              </a:r>
            </a:p>
            <a:p>
              <a:pPr algn="ctr">
                <a:lnSpc>
                  <a:spcPct val="75000"/>
                </a:lnSpc>
              </a:pPr>
              <a:r>
                <a:rPr lang="en-US" sz="1600"/>
                <a:t>(not visible)</a:t>
              </a:r>
            </a:p>
          </p:txBody>
        </p:sp>
        <p:sp>
          <p:nvSpPr>
            <p:cNvPr id="22" name="Text Box 17"/>
            <p:cNvSpPr txBox="1">
              <a:spLocks noChangeArrowheads="1"/>
            </p:cNvSpPr>
            <p:nvPr/>
          </p:nvSpPr>
          <p:spPr bwMode="auto">
            <a:xfrm>
              <a:off x="2102" y="3190"/>
              <a:ext cx="1081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75000"/>
                </a:lnSpc>
              </a:pPr>
              <a:r>
                <a:rPr lang="en-US" sz="1600"/>
                <a:t>scattered neutron</a:t>
              </a:r>
            </a:p>
            <a:p>
              <a:pPr>
                <a:lnSpc>
                  <a:spcPct val="75000"/>
                </a:lnSpc>
              </a:pPr>
              <a:r>
                <a:rPr lang="en-US" sz="1600"/>
                <a:t>(not visible)</a:t>
              </a:r>
            </a:p>
          </p:txBody>
        </p:sp>
        <p:sp>
          <p:nvSpPr>
            <p:cNvPr id="23" name="Text Box 18"/>
            <p:cNvSpPr txBox="1">
              <a:spLocks noChangeArrowheads="1"/>
            </p:cNvSpPr>
            <p:nvPr/>
          </p:nvSpPr>
          <p:spPr bwMode="auto">
            <a:xfrm>
              <a:off x="2102" y="3735"/>
              <a:ext cx="1293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FF0000"/>
                  </a:solidFill>
                </a:rPr>
                <a:t>recoil nucleus</a:t>
              </a:r>
            </a:p>
            <a:p>
              <a:r>
                <a:rPr lang="en-US" sz="1600">
                  <a:solidFill>
                    <a:srgbClr val="FF0000"/>
                  </a:solidFill>
                </a:rPr>
                <a:t>(visible by ionization)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90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30" name="Group 34"/>
          <p:cNvGrpSpPr>
            <a:grpSpLocks/>
          </p:cNvGrpSpPr>
          <p:nvPr/>
        </p:nvGrpSpPr>
        <p:grpSpPr bwMode="auto">
          <a:xfrm>
            <a:off x="0" y="0"/>
            <a:ext cx="3935413" cy="3790950"/>
            <a:chOff x="0" y="0"/>
            <a:chExt cx="2479" cy="2388"/>
          </a:xfrm>
        </p:grpSpPr>
        <p:sp>
          <p:nvSpPr>
            <p:cNvPr id="29705" name="Text Box 9"/>
            <p:cNvSpPr txBox="1">
              <a:spLocks noChangeArrowheads="1"/>
            </p:cNvSpPr>
            <p:nvPr/>
          </p:nvSpPr>
          <p:spPr bwMode="auto">
            <a:xfrm>
              <a:off x="1440" y="528"/>
              <a:ext cx="1039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"/>
                <a:t> </a:t>
              </a:r>
              <a:r>
                <a:rPr lang="en-US" sz="1600"/>
                <a:t>Plate containing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 free hydrogen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(paraffin wax)</a:t>
              </a:r>
            </a:p>
          </p:txBody>
        </p:sp>
        <p:pic>
          <p:nvPicPr>
            <p:cNvPr id="29698" name="Picture 2" descr="C:\Documents and Settings\dilella\Work-space\Lectures\Figures\Basics\Chadwick-proton_trks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816"/>
              <a:ext cx="1083" cy="1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0" name="AutoShape 4"/>
            <p:cNvSpPr>
              <a:spLocks noChangeArrowheads="1"/>
            </p:cNvSpPr>
            <p:nvPr/>
          </p:nvSpPr>
          <p:spPr bwMode="auto">
            <a:xfrm>
              <a:off x="624" y="115"/>
              <a:ext cx="288" cy="48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Text Box 7"/>
            <p:cNvSpPr txBox="1">
              <a:spLocks noChangeArrowheads="1"/>
            </p:cNvSpPr>
            <p:nvPr/>
          </p:nvSpPr>
          <p:spPr bwMode="auto">
            <a:xfrm>
              <a:off x="0" y="0"/>
              <a:ext cx="668" cy="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FF0000"/>
                  </a:solidFill>
                </a:rPr>
                <a:t>Incident 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FF0000"/>
                  </a:solidFill>
                </a:rPr>
                <a:t>neutron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>
                  <a:solidFill>
                    <a:srgbClr val="FF0000"/>
                  </a:solidFill>
                </a:rPr>
                <a:t>direction</a:t>
              </a:r>
            </a:p>
          </p:txBody>
        </p:sp>
        <p:sp>
          <p:nvSpPr>
            <p:cNvPr id="29704" name="Rectangle 8"/>
            <p:cNvSpPr>
              <a:spLocks noChangeArrowheads="1"/>
            </p:cNvSpPr>
            <p:nvPr/>
          </p:nvSpPr>
          <p:spPr bwMode="auto">
            <a:xfrm>
              <a:off x="192" y="624"/>
              <a:ext cx="1056" cy="1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Line 10"/>
            <p:cNvSpPr>
              <a:spLocks noChangeShapeType="1"/>
            </p:cNvSpPr>
            <p:nvPr/>
          </p:nvSpPr>
          <p:spPr bwMode="auto">
            <a:xfrm flipH="1">
              <a:off x="1248" y="720"/>
              <a:ext cx="23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07" name="Text Box 11"/>
            <p:cNvSpPr txBox="1">
              <a:spLocks noChangeArrowheads="1"/>
            </p:cNvSpPr>
            <p:nvPr/>
          </p:nvSpPr>
          <p:spPr bwMode="auto">
            <a:xfrm>
              <a:off x="144" y="2084"/>
              <a:ext cx="1277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600"/>
                <a:t>proton tracks ejected</a:t>
              </a:r>
            </a:p>
            <a:p>
              <a:pPr>
                <a:lnSpc>
                  <a:spcPct val="80000"/>
                </a:lnSpc>
              </a:pPr>
              <a:r>
                <a:rPr lang="en-US" sz="1600"/>
                <a:t>from paraffin wax</a:t>
              </a:r>
            </a:p>
          </p:txBody>
        </p:sp>
      </p:grpSp>
      <p:grpSp>
        <p:nvGrpSpPr>
          <p:cNvPr id="29729" name="Group 33"/>
          <p:cNvGrpSpPr>
            <a:grpSpLocks/>
          </p:cNvGrpSpPr>
          <p:nvPr/>
        </p:nvGrpSpPr>
        <p:grpSpPr bwMode="auto">
          <a:xfrm>
            <a:off x="4208463" y="0"/>
            <a:ext cx="4935537" cy="3079750"/>
            <a:chOff x="2651" y="0"/>
            <a:chExt cx="3109" cy="1940"/>
          </a:xfrm>
        </p:grpSpPr>
        <p:pic>
          <p:nvPicPr>
            <p:cNvPr id="29699" name="Picture 3" descr="C:\Documents and Settings\dilella\Work-space\Lectures\Figures\Basics\Chadwick-N_trks.jpg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" y="480"/>
              <a:ext cx="3109" cy="1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701" name="AutoShape 5"/>
            <p:cNvSpPr>
              <a:spLocks noChangeArrowheads="1"/>
            </p:cNvSpPr>
            <p:nvPr/>
          </p:nvSpPr>
          <p:spPr bwMode="auto">
            <a:xfrm>
              <a:off x="3227" y="0"/>
              <a:ext cx="288" cy="48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AutoShape 6"/>
            <p:cNvSpPr>
              <a:spLocks noChangeArrowheads="1"/>
            </p:cNvSpPr>
            <p:nvPr/>
          </p:nvSpPr>
          <p:spPr bwMode="auto">
            <a:xfrm>
              <a:off x="4811" y="0"/>
              <a:ext cx="288" cy="480"/>
            </a:xfrm>
            <a:prstGeom prst="downArrow">
              <a:avLst>
                <a:gd name="adj1" fmla="val 50000"/>
                <a:gd name="adj2" fmla="val 41667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Text Box 12"/>
            <p:cNvSpPr txBox="1">
              <a:spLocks noChangeArrowheads="1"/>
            </p:cNvSpPr>
            <p:nvPr/>
          </p:nvSpPr>
          <p:spPr bwMode="auto">
            <a:xfrm>
              <a:off x="3456" y="1728"/>
              <a:ext cx="150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Recoiling Nitrogen nuclei</a:t>
              </a:r>
            </a:p>
          </p:txBody>
        </p:sp>
      </p:grp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0" y="3733800"/>
            <a:ext cx="56388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Assume that incident neutral radiation consists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accent2"/>
                </a:solidFill>
              </a:rPr>
              <a:t>of particles of mass </a:t>
            </a:r>
            <a:r>
              <a:rPr lang="en-US" sz="1800" i="1" dirty="0">
                <a:solidFill>
                  <a:schemeClr val="accent2"/>
                </a:solidFill>
              </a:rPr>
              <a:t>m </a:t>
            </a:r>
            <a:r>
              <a:rPr lang="en-US" sz="1800" dirty="0">
                <a:solidFill>
                  <a:schemeClr val="accent2"/>
                </a:solidFill>
              </a:rPr>
              <a:t>moving with velocities v &lt; </a:t>
            </a:r>
            <a:r>
              <a:rPr lang="en-US" sz="1800" dirty="0" err="1">
                <a:solidFill>
                  <a:schemeClr val="accent2"/>
                </a:solidFill>
              </a:rPr>
              <a:t>V</a:t>
            </a:r>
            <a:r>
              <a:rPr lang="en-US" sz="2000" baseline="-25000" dirty="0" err="1">
                <a:solidFill>
                  <a:schemeClr val="accent2"/>
                </a:solidFill>
              </a:rPr>
              <a:t>max</a:t>
            </a:r>
            <a:r>
              <a:rPr lang="en-US" sz="18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0" y="4267200"/>
            <a:ext cx="705953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9900"/>
                </a:solidFill>
              </a:rPr>
              <a:t>Determine max. velocity of recoil protons (</a:t>
            </a:r>
            <a:r>
              <a:rPr lang="en-US" sz="1800" i="1" dirty="0">
                <a:solidFill>
                  <a:srgbClr val="009900"/>
                </a:solidFill>
              </a:rPr>
              <a:t>U</a:t>
            </a:r>
            <a:r>
              <a:rPr lang="en-US" sz="2000" baseline="-25000" dirty="0">
                <a:solidFill>
                  <a:srgbClr val="009900"/>
                </a:solidFill>
              </a:rPr>
              <a:t>p</a:t>
            </a:r>
            <a:r>
              <a:rPr lang="en-US" sz="1800" dirty="0">
                <a:solidFill>
                  <a:srgbClr val="009900"/>
                </a:solidFill>
              </a:rPr>
              <a:t>) and Nitrogen nuclei (</a:t>
            </a:r>
            <a:r>
              <a:rPr lang="en-US" sz="1800" i="1" dirty="0">
                <a:solidFill>
                  <a:srgbClr val="009900"/>
                </a:solidFill>
              </a:rPr>
              <a:t>U</a:t>
            </a:r>
            <a:r>
              <a:rPr lang="en-US" sz="2000" baseline="-25000" dirty="0">
                <a:solidFill>
                  <a:srgbClr val="009900"/>
                </a:solidFill>
              </a:rPr>
              <a:t>N</a:t>
            </a:r>
            <a:r>
              <a:rPr lang="en-US" sz="1800" dirty="0">
                <a:solidFill>
                  <a:srgbClr val="009900"/>
                </a:solidFill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solidFill>
                  <a:srgbClr val="009900"/>
                </a:solidFill>
              </a:rPr>
              <a:t>from max. observed range</a:t>
            </a:r>
            <a:endParaRPr lang="en-US" sz="1800" dirty="0"/>
          </a:p>
        </p:txBody>
      </p:sp>
      <p:grpSp>
        <p:nvGrpSpPr>
          <p:cNvPr id="29722" name="Group 26"/>
          <p:cNvGrpSpPr>
            <a:grpSpLocks/>
          </p:cNvGrpSpPr>
          <p:nvPr/>
        </p:nvGrpSpPr>
        <p:grpSpPr bwMode="auto">
          <a:xfrm>
            <a:off x="212725" y="4843463"/>
            <a:ext cx="2301875" cy="701675"/>
            <a:chOff x="134" y="3282"/>
            <a:chExt cx="1450" cy="442"/>
          </a:xfrm>
        </p:grpSpPr>
        <p:sp>
          <p:nvSpPr>
            <p:cNvPr id="29717" name="Text Box 21"/>
            <p:cNvSpPr txBox="1">
              <a:spLocks noChangeArrowheads="1"/>
            </p:cNvSpPr>
            <p:nvPr/>
          </p:nvSpPr>
          <p:spPr bwMode="auto">
            <a:xfrm>
              <a:off x="134" y="3384"/>
              <a:ext cx="14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i="1" dirty="0"/>
                <a:t>U</a:t>
              </a:r>
              <a:r>
                <a:rPr lang="en-US" sz="2000" baseline="-25000" dirty="0"/>
                <a:t>p</a:t>
              </a:r>
              <a:r>
                <a:rPr lang="en-US" sz="1800" dirty="0"/>
                <a:t> </a:t>
              </a:r>
              <a:r>
                <a:rPr lang="en-US" sz="1800" dirty="0" smtClean="0"/>
                <a:t>=                       </a:t>
              </a:r>
              <a:r>
                <a:rPr lang="en-US" sz="1800" dirty="0" err="1"/>
                <a:t>V</a:t>
              </a:r>
              <a:r>
                <a:rPr lang="en-US" sz="2000" baseline="-25000" dirty="0" err="1"/>
                <a:t>max</a:t>
              </a:r>
              <a:endParaRPr lang="en-US" sz="2000" baseline="-25000" dirty="0"/>
            </a:p>
          </p:txBody>
        </p:sp>
        <p:grpSp>
          <p:nvGrpSpPr>
            <p:cNvPr id="29721" name="Group 25"/>
            <p:cNvGrpSpPr>
              <a:grpSpLocks/>
            </p:cNvGrpSpPr>
            <p:nvPr/>
          </p:nvGrpSpPr>
          <p:grpSpPr bwMode="auto">
            <a:xfrm>
              <a:off x="480" y="3282"/>
              <a:ext cx="680" cy="442"/>
              <a:chOff x="1384" y="3317"/>
              <a:chExt cx="680" cy="442"/>
            </a:xfrm>
          </p:grpSpPr>
          <p:sp>
            <p:nvSpPr>
              <p:cNvPr id="29718" name="Text Box 22"/>
              <p:cNvSpPr txBox="1">
                <a:spLocks noChangeArrowheads="1"/>
              </p:cNvSpPr>
              <p:nvPr/>
            </p:nvSpPr>
            <p:spPr bwMode="auto">
              <a:xfrm>
                <a:off x="1384" y="3317"/>
                <a:ext cx="680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 dirty="0" smtClean="0">
                    <a:latin typeface="Symbol" charset="0"/>
                  </a:rPr>
                  <a:t>2</a:t>
                </a:r>
                <a:r>
                  <a:rPr lang="en-US" sz="2000" i="1" dirty="0" smtClean="0"/>
                  <a:t>m</a:t>
                </a:r>
                <a:endParaRPr lang="en-US" sz="2000" i="1" dirty="0"/>
              </a:p>
              <a:p>
                <a:pPr algn="ctr"/>
                <a:r>
                  <a:rPr lang="en-US" sz="2000" i="1" dirty="0"/>
                  <a:t>m</a:t>
                </a:r>
                <a:r>
                  <a:rPr lang="en-US" sz="2000" dirty="0"/>
                  <a:t> + </a:t>
                </a:r>
                <a:r>
                  <a:rPr lang="en-US" sz="2000" i="1" dirty="0" err="1"/>
                  <a:t>m</a:t>
                </a:r>
                <a:r>
                  <a:rPr lang="en-US" sz="2000" baseline="-25000" dirty="0" err="1"/>
                  <a:t>p</a:t>
                </a:r>
                <a:endParaRPr lang="en-US" sz="2000" baseline="-25000" dirty="0"/>
              </a:p>
            </p:txBody>
          </p:sp>
          <p:sp>
            <p:nvSpPr>
              <p:cNvPr id="29720" name="Line 24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4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9723" name="Group 27"/>
          <p:cNvGrpSpPr>
            <a:grpSpLocks/>
          </p:cNvGrpSpPr>
          <p:nvPr/>
        </p:nvGrpSpPr>
        <p:grpSpPr bwMode="auto">
          <a:xfrm>
            <a:off x="2819400" y="4843463"/>
            <a:ext cx="2301875" cy="701675"/>
            <a:chOff x="134" y="3282"/>
            <a:chExt cx="1450" cy="442"/>
          </a:xfrm>
        </p:grpSpPr>
        <p:sp>
          <p:nvSpPr>
            <p:cNvPr id="29724" name="Text Box 28"/>
            <p:cNvSpPr txBox="1">
              <a:spLocks noChangeArrowheads="1"/>
            </p:cNvSpPr>
            <p:nvPr/>
          </p:nvSpPr>
          <p:spPr bwMode="auto">
            <a:xfrm>
              <a:off x="134" y="3384"/>
              <a:ext cx="14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i="1" dirty="0"/>
                <a:t>U</a:t>
              </a:r>
              <a:r>
                <a:rPr lang="en-US" sz="2000" baseline="-25000" dirty="0"/>
                <a:t>N</a:t>
              </a:r>
              <a:r>
                <a:rPr lang="en-US" sz="1800" dirty="0"/>
                <a:t> </a:t>
              </a:r>
              <a:r>
                <a:rPr lang="en-US" sz="1800" dirty="0" smtClean="0"/>
                <a:t>=                      </a:t>
              </a:r>
              <a:r>
                <a:rPr lang="en-US" sz="1800" dirty="0" err="1"/>
                <a:t>V</a:t>
              </a:r>
              <a:r>
                <a:rPr lang="en-US" sz="2000" baseline="-25000" dirty="0" err="1"/>
                <a:t>max</a:t>
              </a:r>
              <a:endParaRPr lang="en-US" sz="2000" baseline="-25000" dirty="0"/>
            </a:p>
          </p:txBody>
        </p:sp>
        <p:grpSp>
          <p:nvGrpSpPr>
            <p:cNvPr id="29725" name="Group 29"/>
            <p:cNvGrpSpPr>
              <a:grpSpLocks/>
            </p:cNvGrpSpPr>
            <p:nvPr/>
          </p:nvGrpSpPr>
          <p:grpSpPr bwMode="auto">
            <a:xfrm>
              <a:off x="480" y="3282"/>
              <a:ext cx="680" cy="442"/>
              <a:chOff x="1384" y="3317"/>
              <a:chExt cx="680" cy="442"/>
            </a:xfrm>
          </p:grpSpPr>
          <p:sp>
            <p:nvSpPr>
              <p:cNvPr id="29726" name="Text Box 30"/>
              <p:cNvSpPr txBox="1">
                <a:spLocks noChangeArrowheads="1"/>
              </p:cNvSpPr>
              <p:nvPr/>
            </p:nvSpPr>
            <p:spPr bwMode="auto">
              <a:xfrm>
                <a:off x="1384" y="3317"/>
                <a:ext cx="680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2000">
                    <a:latin typeface="Symbol" charset="0"/>
                  </a:rPr>
                  <a:t>2</a:t>
                </a:r>
                <a:r>
                  <a:rPr lang="en-US" sz="2000" i="1"/>
                  <a:t>m</a:t>
                </a:r>
              </a:p>
              <a:p>
                <a:pPr algn="ctr"/>
                <a:r>
                  <a:rPr lang="en-US" sz="2000" i="1"/>
                  <a:t>m</a:t>
                </a:r>
                <a:r>
                  <a:rPr lang="en-US" sz="2000"/>
                  <a:t> + </a:t>
                </a:r>
                <a:r>
                  <a:rPr lang="en-US" sz="2000" i="1"/>
                  <a:t>m</a:t>
                </a:r>
                <a:r>
                  <a:rPr lang="en-US" sz="2000" baseline="-25000"/>
                  <a:t>N</a:t>
                </a:r>
              </a:p>
            </p:txBody>
          </p:sp>
          <p:sp>
            <p:nvSpPr>
              <p:cNvPr id="29727" name="Line 31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46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9732" name="Group 36"/>
          <p:cNvGrpSpPr>
            <a:grpSpLocks/>
          </p:cNvGrpSpPr>
          <p:nvPr/>
        </p:nvGrpSpPr>
        <p:grpSpPr bwMode="auto">
          <a:xfrm>
            <a:off x="5105401" y="4876800"/>
            <a:ext cx="3998913" cy="762000"/>
            <a:chOff x="3216" y="3072"/>
            <a:chExt cx="2519" cy="480"/>
          </a:xfrm>
        </p:grpSpPr>
        <p:sp>
          <p:nvSpPr>
            <p:cNvPr id="29728" name="Text Box 32"/>
            <p:cNvSpPr txBox="1">
              <a:spLocks noChangeArrowheads="1"/>
            </p:cNvSpPr>
            <p:nvPr/>
          </p:nvSpPr>
          <p:spPr bwMode="auto">
            <a:xfrm>
              <a:off x="3238" y="3072"/>
              <a:ext cx="2497" cy="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0" dirty="0"/>
                <a:t>From non-relativistic energy-momentum</a:t>
              </a:r>
            </a:p>
            <a:p>
              <a:pPr>
                <a:lnSpc>
                  <a:spcPct val="80000"/>
                </a:lnSpc>
              </a:pPr>
              <a:r>
                <a:rPr lang="en-US" sz="1600" b="0" dirty="0"/>
                <a:t>conservation</a:t>
              </a:r>
            </a:p>
            <a:p>
              <a:pPr>
                <a:lnSpc>
                  <a:spcPct val="80000"/>
                </a:lnSpc>
              </a:pPr>
              <a:r>
                <a:rPr lang="en-US" sz="1600" i="1" dirty="0" err="1"/>
                <a:t>m</a:t>
              </a:r>
              <a:r>
                <a:rPr lang="en-US" sz="1800" baseline="-25000" dirty="0" err="1"/>
                <a:t>p</a:t>
              </a:r>
              <a:r>
                <a:rPr lang="en-US" sz="1600" b="0" dirty="0"/>
                <a:t>: proton mass;</a:t>
              </a:r>
              <a:r>
                <a:rPr lang="en-US" sz="1600" dirty="0"/>
                <a:t> </a:t>
              </a:r>
              <a:r>
                <a:rPr lang="en-US" sz="1600" i="1" dirty="0" err="1"/>
                <a:t>m</a:t>
              </a:r>
              <a:r>
                <a:rPr lang="en-US" sz="1800" baseline="-25000" dirty="0" err="1"/>
                <a:t>N</a:t>
              </a:r>
              <a:r>
                <a:rPr lang="en-US" sz="1600" dirty="0"/>
                <a:t>: </a:t>
              </a:r>
              <a:r>
                <a:rPr lang="en-US" sz="1600" b="0" dirty="0"/>
                <a:t>Nitrogen nucleus mass</a:t>
              </a:r>
            </a:p>
          </p:txBody>
        </p:sp>
        <p:sp>
          <p:nvSpPr>
            <p:cNvPr id="29731" name="AutoShape 35"/>
            <p:cNvSpPr>
              <a:spLocks noChangeArrowheads="1"/>
            </p:cNvSpPr>
            <p:nvPr/>
          </p:nvSpPr>
          <p:spPr bwMode="auto">
            <a:xfrm>
              <a:off x="3216" y="3072"/>
              <a:ext cx="2476" cy="480"/>
            </a:xfrm>
            <a:prstGeom prst="bracketPair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738" name="Group 42"/>
          <p:cNvGrpSpPr>
            <a:grpSpLocks/>
          </p:cNvGrpSpPr>
          <p:nvPr/>
        </p:nvGrpSpPr>
        <p:grpSpPr bwMode="auto">
          <a:xfrm>
            <a:off x="1143000" y="5638800"/>
            <a:ext cx="1844675" cy="712788"/>
            <a:chOff x="422" y="3609"/>
            <a:chExt cx="1162" cy="449"/>
          </a:xfrm>
        </p:grpSpPr>
        <p:sp>
          <p:nvSpPr>
            <p:cNvPr id="29733" name="Text Box 37"/>
            <p:cNvSpPr txBox="1">
              <a:spLocks noChangeArrowheads="1"/>
            </p:cNvSpPr>
            <p:nvPr/>
          </p:nvSpPr>
          <p:spPr bwMode="auto">
            <a:xfrm>
              <a:off x="422" y="3609"/>
              <a:ext cx="1162" cy="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i="1">
                  <a:solidFill>
                    <a:srgbClr val="FF0000"/>
                  </a:solidFill>
                </a:rPr>
                <a:t>U</a:t>
              </a:r>
              <a:r>
                <a:rPr lang="en-US" sz="2000" baseline="-25000">
                  <a:solidFill>
                    <a:srgbClr val="FF0000"/>
                  </a:solidFill>
                </a:rPr>
                <a:t>p</a:t>
              </a:r>
              <a:r>
                <a:rPr lang="en-US" sz="1800">
                  <a:solidFill>
                    <a:srgbClr val="FF0000"/>
                  </a:solidFill>
                </a:rPr>
                <a:t>      </a:t>
              </a:r>
              <a:r>
                <a:rPr lang="en-US" sz="1800" i="1">
                  <a:solidFill>
                    <a:srgbClr val="FF0000"/>
                  </a:solidFill>
                </a:rPr>
                <a:t>m</a:t>
              </a:r>
              <a:r>
                <a:rPr lang="en-US" sz="1800">
                  <a:solidFill>
                    <a:srgbClr val="FF0000"/>
                  </a:solidFill>
                </a:rPr>
                <a:t> + </a:t>
              </a:r>
              <a:r>
                <a:rPr lang="en-US" sz="1800" i="1">
                  <a:solidFill>
                    <a:srgbClr val="FF0000"/>
                  </a:solidFill>
                </a:rPr>
                <a:t>m</a:t>
              </a:r>
              <a:r>
                <a:rPr lang="en-US" sz="2000" baseline="-25000">
                  <a:solidFill>
                    <a:srgbClr val="FF0000"/>
                  </a:solidFill>
                </a:rPr>
                <a:t>N</a:t>
              </a:r>
              <a:endParaRPr lang="en-US" sz="1800">
                <a:solidFill>
                  <a:srgbClr val="FF0000"/>
                </a:solidFill>
              </a:endParaRPr>
            </a:p>
            <a:p>
              <a:pPr>
                <a:lnSpc>
                  <a:spcPct val="115000"/>
                </a:lnSpc>
              </a:pPr>
              <a:r>
                <a:rPr lang="en-US" sz="1800" i="1">
                  <a:solidFill>
                    <a:srgbClr val="FF0000"/>
                  </a:solidFill>
                </a:rPr>
                <a:t>U</a:t>
              </a:r>
              <a:r>
                <a:rPr lang="en-US" sz="2000" baseline="-25000">
                  <a:solidFill>
                    <a:srgbClr val="FF0000"/>
                  </a:solidFill>
                </a:rPr>
                <a:t>N</a:t>
              </a:r>
              <a:r>
                <a:rPr lang="en-US" sz="1800">
                  <a:solidFill>
                    <a:srgbClr val="FF0000"/>
                  </a:solidFill>
                </a:rPr>
                <a:t>      </a:t>
              </a:r>
              <a:r>
                <a:rPr lang="en-US" sz="1800" i="1">
                  <a:solidFill>
                    <a:srgbClr val="FF0000"/>
                  </a:solidFill>
                </a:rPr>
                <a:t>m</a:t>
              </a:r>
              <a:r>
                <a:rPr lang="en-US" sz="1800">
                  <a:solidFill>
                    <a:srgbClr val="FF0000"/>
                  </a:solidFill>
                </a:rPr>
                <a:t> + </a:t>
              </a:r>
              <a:r>
                <a:rPr lang="en-US" sz="1800" i="1">
                  <a:solidFill>
                    <a:srgbClr val="FF0000"/>
                  </a:solidFill>
                </a:rPr>
                <a:t>m</a:t>
              </a:r>
              <a:r>
                <a:rPr lang="en-US" sz="2000" baseline="-25000">
                  <a:solidFill>
                    <a:srgbClr val="FF0000"/>
                  </a:solidFill>
                </a:rPr>
                <a:t>p</a:t>
              </a:r>
            </a:p>
          </p:txBody>
        </p:sp>
        <p:sp>
          <p:nvSpPr>
            <p:cNvPr id="29734" name="Text Box 38"/>
            <p:cNvSpPr txBox="1">
              <a:spLocks noChangeArrowheads="1"/>
            </p:cNvSpPr>
            <p:nvPr/>
          </p:nvSpPr>
          <p:spPr bwMode="auto">
            <a:xfrm>
              <a:off x="662" y="3725"/>
              <a:ext cx="19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=</a:t>
              </a:r>
            </a:p>
          </p:txBody>
        </p:sp>
        <p:sp>
          <p:nvSpPr>
            <p:cNvPr id="29735" name="Line 39"/>
            <p:cNvSpPr>
              <a:spLocks noChangeShapeType="1"/>
            </p:cNvSpPr>
            <p:nvPr/>
          </p:nvSpPr>
          <p:spPr bwMode="auto">
            <a:xfrm>
              <a:off x="480" y="3855"/>
              <a:ext cx="19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36" name="Line 40"/>
            <p:cNvSpPr>
              <a:spLocks noChangeShapeType="1"/>
            </p:cNvSpPr>
            <p:nvPr/>
          </p:nvSpPr>
          <p:spPr bwMode="auto">
            <a:xfrm>
              <a:off x="844" y="3855"/>
              <a:ext cx="43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9739" name="AutoShape 43"/>
          <p:cNvSpPr>
            <a:spLocks noChangeArrowheads="1"/>
          </p:cNvSpPr>
          <p:nvPr/>
        </p:nvSpPr>
        <p:spPr bwMode="auto">
          <a:xfrm>
            <a:off x="381000" y="5849938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0" name="Text Box 44"/>
          <p:cNvSpPr txBox="1">
            <a:spLocks noChangeArrowheads="1"/>
          </p:cNvSpPr>
          <p:nvPr/>
        </p:nvSpPr>
        <p:spPr bwMode="auto">
          <a:xfrm>
            <a:off x="2895600" y="5638800"/>
            <a:ext cx="58674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From measured ratio </a:t>
            </a:r>
            <a:r>
              <a:rPr lang="en-US" sz="1800" i="1">
                <a:solidFill>
                  <a:srgbClr val="FF0000"/>
                </a:solidFill>
              </a:rPr>
              <a:t>U</a:t>
            </a:r>
            <a:r>
              <a:rPr lang="en-US" sz="2000" baseline="-25000">
                <a:solidFill>
                  <a:srgbClr val="FF0000"/>
                </a:solidFill>
              </a:rPr>
              <a:t>p </a:t>
            </a:r>
            <a:r>
              <a:rPr lang="en-US" sz="1800">
                <a:solidFill>
                  <a:srgbClr val="FF0000"/>
                </a:solidFill>
                <a:latin typeface="Symbol" charset="0"/>
              </a:rPr>
              <a:t>/ </a:t>
            </a:r>
            <a:r>
              <a:rPr lang="en-US" sz="1800" i="1">
                <a:solidFill>
                  <a:srgbClr val="FF0000"/>
                </a:solidFill>
              </a:rPr>
              <a:t>U</a:t>
            </a:r>
            <a:r>
              <a:rPr lang="en-US" sz="2000" baseline="-25000">
                <a:solidFill>
                  <a:srgbClr val="FF0000"/>
                </a:solidFill>
              </a:rPr>
              <a:t>N</a:t>
            </a:r>
            <a:r>
              <a:rPr lang="en-US" sz="1800">
                <a:solidFill>
                  <a:srgbClr val="FF0000"/>
                </a:solidFill>
              </a:rPr>
              <a:t> and known values of </a:t>
            </a:r>
            <a:r>
              <a:rPr lang="en-US" sz="1800" i="1">
                <a:solidFill>
                  <a:srgbClr val="FF0000"/>
                </a:solidFill>
              </a:rPr>
              <a:t>m</a:t>
            </a:r>
            <a:r>
              <a:rPr lang="en-US" sz="2000" baseline="-25000">
                <a:solidFill>
                  <a:srgbClr val="FF0000"/>
                </a:solidFill>
              </a:rPr>
              <a:t>p</a:t>
            </a:r>
            <a:r>
              <a:rPr lang="en-US" sz="1800">
                <a:solidFill>
                  <a:srgbClr val="FF0000"/>
                </a:solidFill>
              </a:rPr>
              <a:t>, </a:t>
            </a:r>
            <a:r>
              <a:rPr lang="en-US" sz="1800" i="1">
                <a:solidFill>
                  <a:srgbClr val="FF0000"/>
                </a:solidFill>
              </a:rPr>
              <a:t>m</a:t>
            </a:r>
            <a:r>
              <a:rPr lang="en-US" sz="2000" baseline="-25000">
                <a:solidFill>
                  <a:srgbClr val="FF0000"/>
                </a:solidFill>
              </a:rPr>
              <a:t>N</a:t>
            </a:r>
            <a:endParaRPr lang="en-US" sz="180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determine neutron mass:  </a:t>
            </a:r>
            <a:r>
              <a:rPr lang="en-US" sz="1800" i="1">
                <a:solidFill>
                  <a:srgbClr val="FF0000"/>
                </a:solidFill>
              </a:rPr>
              <a:t>m </a:t>
            </a:r>
            <a:r>
              <a:rPr lang="en-US" sz="1800">
                <a:solidFill>
                  <a:srgbClr val="FF0000"/>
                </a:solidFill>
                <a:sym typeface="Symbol" charset="0"/>
              </a:rPr>
              <a:t>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 i="1">
                <a:solidFill>
                  <a:srgbClr val="FF0000"/>
                </a:solidFill>
              </a:rPr>
              <a:t>m</a:t>
            </a:r>
            <a:r>
              <a:rPr lang="en-US" sz="2000" baseline="-25000">
                <a:solidFill>
                  <a:srgbClr val="FF0000"/>
                </a:solidFill>
              </a:rPr>
              <a:t>n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>
                <a:solidFill>
                  <a:srgbClr val="FF0000"/>
                </a:solidFill>
                <a:sym typeface="Symbol" charset="0"/>
              </a:rPr>
              <a:t> </a:t>
            </a:r>
            <a:r>
              <a:rPr lang="en-US" sz="1800">
                <a:solidFill>
                  <a:srgbClr val="FF0000"/>
                </a:solidFill>
              </a:rPr>
              <a:t> </a:t>
            </a:r>
            <a:r>
              <a:rPr lang="en-US" sz="1800" i="1">
                <a:solidFill>
                  <a:srgbClr val="FF0000"/>
                </a:solidFill>
              </a:rPr>
              <a:t>m</a:t>
            </a:r>
            <a:r>
              <a:rPr lang="en-US" sz="2000" baseline="-25000">
                <a:solidFill>
                  <a:srgbClr val="FF0000"/>
                </a:solidFill>
              </a:rPr>
              <a:t>p</a:t>
            </a:r>
          </a:p>
        </p:txBody>
      </p:sp>
      <p:sp>
        <p:nvSpPr>
          <p:cNvPr id="29741" name="Text Box 45"/>
          <p:cNvSpPr txBox="1">
            <a:spLocks noChangeArrowheads="1"/>
          </p:cNvSpPr>
          <p:nvPr/>
        </p:nvSpPr>
        <p:spPr bwMode="auto">
          <a:xfrm>
            <a:off x="182563" y="6392863"/>
            <a:ext cx="7666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/>
              <a:t>Present mass values : </a:t>
            </a:r>
            <a:r>
              <a:rPr lang="en-US" sz="1800" i="1"/>
              <a:t>m</a:t>
            </a:r>
            <a:r>
              <a:rPr lang="en-US" sz="2000" baseline="-25000"/>
              <a:t>p</a:t>
            </a:r>
            <a:r>
              <a:rPr lang="en-US" sz="1800"/>
              <a:t> = </a:t>
            </a:r>
            <a:r>
              <a:rPr lang="en-US" sz="1800">
                <a:latin typeface="Symbol" charset="0"/>
              </a:rPr>
              <a:t>938</a:t>
            </a:r>
            <a:r>
              <a:rPr lang="en-US" sz="1800"/>
              <a:t>.</a:t>
            </a:r>
            <a:r>
              <a:rPr lang="en-US" sz="1800">
                <a:latin typeface="Symbol" charset="0"/>
              </a:rPr>
              <a:t>272</a:t>
            </a:r>
            <a:r>
              <a:rPr lang="en-US" sz="1800"/>
              <a:t> MeV/</a:t>
            </a:r>
            <a:r>
              <a:rPr lang="en-US" sz="1800" i="1"/>
              <a:t>c</a:t>
            </a:r>
            <a:r>
              <a:rPr lang="en-US" sz="2000" baseline="30000">
                <a:latin typeface="Symbol" charset="0"/>
              </a:rPr>
              <a:t>2</a:t>
            </a:r>
            <a:r>
              <a:rPr lang="en-US" sz="1800"/>
              <a:t>; </a:t>
            </a:r>
            <a:r>
              <a:rPr lang="en-US" sz="1800" i="1"/>
              <a:t>m</a:t>
            </a:r>
            <a:r>
              <a:rPr lang="en-US" sz="2000" baseline="-25000"/>
              <a:t>n</a:t>
            </a:r>
            <a:r>
              <a:rPr lang="en-US" sz="1800"/>
              <a:t> = </a:t>
            </a:r>
            <a:r>
              <a:rPr lang="en-US" sz="1800">
                <a:latin typeface="Symbol" charset="0"/>
              </a:rPr>
              <a:t>939</a:t>
            </a:r>
            <a:r>
              <a:rPr lang="en-US" sz="1800"/>
              <a:t>.</a:t>
            </a:r>
            <a:r>
              <a:rPr lang="en-US" sz="1800">
                <a:latin typeface="Symbol" charset="0"/>
              </a:rPr>
              <a:t>565</a:t>
            </a:r>
            <a:r>
              <a:rPr lang="en-US" sz="1800"/>
              <a:t> MeV/</a:t>
            </a:r>
            <a:r>
              <a:rPr lang="en-US" sz="1800" i="1"/>
              <a:t>c</a:t>
            </a:r>
            <a:r>
              <a:rPr lang="en-US" sz="2000" baseline="30000">
                <a:latin typeface="Symbol" charset="0"/>
              </a:rPr>
              <a:t>2</a:t>
            </a:r>
            <a:r>
              <a:rPr lang="en-US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37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2" grpId="0" autoUpdateAnimBg="0"/>
      <p:bldP spid="29714" grpId="0" autoUpdateAnimBg="0"/>
      <p:bldP spid="29739" grpId="0" animBg="1"/>
      <p:bldP spid="29740" grpId="0" autoUpdateAnimBg="0"/>
      <p:bldP spid="29741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everything made of ?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1" y="3746056"/>
            <a:ext cx="1074738" cy="1434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5180573"/>
            <a:ext cx="2086300" cy="167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1" y="833634"/>
            <a:ext cx="1074738" cy="291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900" y="5184321"/>
            <a:ext cx="1395099" cy="167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041" y="5184321"/>
            <a:ext cx="1673680" cy="167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613" y="5180573"/>
            <a:ext cx="1677428" cy="1677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184321"/>
            <a:ext cx="2373313" cy="167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79681" y="1262693"/>
            <a:ext cx="7118978" cy="3598862"/>
            <a:chOff x="923471" y="1437056"/>
            <a:chExt cx="7118978" cy="3598862"/>
          </a:xfrm>
        </p:grpSpPr>
        <p:pic>
          <p:nvPicPr>
            <p:cNvPr id="12" name="Picture 11" descr="dew_drop.gi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471" y="1437056"/>
              <a:ext cx="2364670" cy="35988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TextBox 12"/>
            <p:cNvSpPr txBox="1"/>
            <p:nvPr/>
          </p:nvSpPr>
          <p:spPr>
            <a:xfrm>
              <a:off x="3921125" y="1450686"/>
              <a:ext cx="4121324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Immense scientific progress in the last 200 years </a:t>
              </a:r>
            </a:p>
            <a:p>
              <a:endParaRPr lang="en-US" dirty="0"/>
            </a:p>
            <a:p>
              <a:r>
                <a:rPr lang="en-US" dirty="0" smtClean="0"/>
                <a:t>Quest to answering this question started the fields of chemistry, atomic physics, nuclear physics among others</a:t>
              </a:r>
            </a:p>
            <a:p>
              <a:endParaRPr lang="en-US" dirty="0" smtClean="0"/>
            </a:p>
            <a:p>
              <a:r>
                <a:rPr lang="en-US" dirty="0"/>
                <a:t>E</a:t>
              </a:r>
              <a:r>
                <a:rPr lang="en-US" dirty="0" smtClean="0"/>
                <a:t>xperimental tools created to answer this question have produced bold and innovative ideas and technologies which have transformed the way we 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41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everything made of ? </a:t>
            </a:r>
            <a:r>
              <a:rPr lang="en-US" i="1" dirty="0" smtClean="0"/>
              <a:t>– some applications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050" y="5460852"/>
            <a:ext cx="2093687" cy="13967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739" y="5460851"/>
            <a:ext cx="1234535" cy="1396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834" y="5445058"/>
            <a:ext cx="1884165" cy="1413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59833" y="6223281"/>
            <a:ext cx="1884166" cy="608536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Analytic </a:t>
            </a:r>
            <a:r>
              <a:rPr lang="en-US" sz="900" dirty="0" smtClean="0">
                <a:solidFill>
                  <a:srgbClr val="FFFFFF"/>
                </a:solidFill>
              </a:rPr>
              <a:t>tools</a:t>
            </a:r>
            <a:r>
              <a:rPr lang="en-US" sz="1100" dirty="0" smtClean="0">
                <a:solidFill>
                  <a:srgbClr val="FFFFFF"/>
                </a:solidFill>
              </a:rPr>
              <a:t>: commerce, meteorology, solid state, superconductivity, topology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367" y="6310072"/>
            <a:ext cx="1163468" cy="561726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Spallation neutron sources: novel materials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4822" y="6105683"/>
            <a:ext cx="2044917" cy="717761"/>
          </a:xfrm>
          <a:prstGeom prst="rect">
            <a:avLst/>
          </a:prstGeom>
          <a:solidFill>
            <a:srgbClr val="000000">
              <a:alpha val="47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Synchrotron light sources: pharmaceutical research, drug development, material science, restoration art, etc. 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67" y="4003396"/>
            <a:ext cx="2172467" cy="1441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667" y="5183282"/>
            <a:ext cx="2152201" cy="246221"/>
          </a:xfrm>
          <a:prstGeom prst="rect">
            <a:avLst/>
          </a:prstGeom>
          <a:solidFill>
            <a:srgbClr val="000000">
              <a:alpha val="4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The World Wide Web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8868" y="4003396"/>
            <a:ext cx="1921995" cy="14414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18867" y="5183282"/>
            <a:ext cx="1921995" cy="261610"/>
          </a:xfrm>
          <a:prstGeom prst="rect">
            <a:avLst/>
          </a:prstGeom>
          <a:solidFill>
            <a:srgbClr val="000000">
              <a:alpha val="5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The Grid</a:t>
            </a:r>
            <a:endParaRPr lang="en-US" sz="1100" dirty="0">
              <a:solidFill>
                <a:srgbClr val="FFFFFF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0900" y="2662354"/>
            <a:ext cx="2026558" cy="13446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7584" y="3603672"/>
            <a:ext cx="2026558" cy="400110"/>
          </a:xfrm>
          <a:prstGeom prst="rect">
            <a:avLst/>
          </a:prstGeom>
          <a:solidFill>
            <a:srgbClr val="000000">
              <a:alpha val="4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Power transmission: superconducting cables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7458" y="2662354"/>
            <a:ext cx="1999538" cy="13267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63369" y="3595450"/>
            <a:ext cx="1983627" cy="400110"/>
          </a:xfrm>
          <a:prstGeom prst="rect">
            <a:avLst/>
          </a:prstGeom>
          <a:solidFill>
            <a:srgbClr val="000000">
              <a:alpha val="5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Transportation: superconducting magnets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996" y="2662354"/>
            <a:ext cx="1997003" cy="13219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146996" y="3722704"/>
            <a:ext cx="1997004" cy="246221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Understanding turbulence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22817"/>
            <a:ext cx="1403657" cy="17489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8773" y="922817"/>
            <a:ext cx="1165982" cy="174897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398773" y="1810017"/>
            <a:ext cx="1165982" cy="861774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Cancer therapy and diagnosis: x-rays, protons, neutrons, or heavy ions</a:t>
            </a:r>
            <a:endParaRPr lang="en-US" sz="1000" dirty="0">
              <a:solidFill>
                <a:srgbClr val="FFFFFF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4755" y="922818"/>
            <a:ext cx="2629290" cy="174897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39799" y="2271682"/>
            <a:ext cx="2656310" cy="400110"/>
          </a:xfrm>
          <a:prstGeom prst="rect">
            <a:avLst/>
          </a:prstGeom>
          <a:solidFill>
            <a:srgbClr val="000000">
              <a:alpha val="5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FF"/>
                </a:solidFill>
              </a:rPr>
              <a:t>Diagnosis instrumentation – PET: photon and tracking detectors</a:t>
            </a:r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1963906"/>
            <a:ext cx="1382001" cy="707886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Magnetic Resonance Imaging: superconducting cable and magnets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1907" y="5844073"/>
            <a:ext cx="2412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Other Sciences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69824" y="1440686"/>
            <a:ext cx="154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Medicine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3806" y="3065117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Industry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3623" y="4334090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Computing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05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Elementary particles </a:t>
            </a:r>
            <a:r>
              <a:rPr lang="en-US" dirty="0">
                <a:solidFill>
                  <a:schemeClr val="accent1"/>
                </a:solidFill>
              </a:rPr>
              <a:t>in the 19</a:t>
            </a:r>
            <a:r>
              <a:rPr lang="en-US" baseline="30000" dirty="0">
                <a:solidFill>
                  <a:schemeClr val="accent1"/>
                </a:solidFill>
              </a:rPr>
              <a:t>th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century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26" y="3409718"/>
            <a:ext cx="4307779" cy="737111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US" sz="1800" dirty="0" smtClean="0"/>
              <a:t>Mendeleev produces periodic table ~1870</a:t>
            </a:r>
            <a:endParaRPr lang="en-US" sz="18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36526" y="1019592"/>
            <a:ext cx="4829280" cy="208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rgbClr val="FF3300"/>
                </a:solidFill>
              </a:rPr>
              <a:t>The Atoms of the 92 </a:t>
            </a:r>
            <a:r>
              <a:rPr lang="en-US" dirty="0" smtClean="0">
                <a:solidFill>
                  <a:srgbClr val="FF3300"/>
                </a:solidFill>
              </a:rPr>
              <a:t>Elements</a:t>
            </a:r>
            <a:r>
              <a:rPr lang="en-US" sz="1800" dirty="0" smtClean="0"/>
              <a:t>  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smtClean="0">
                <a:latin typeface="Symbol" charset="0"/>
              </a:rPr>
              <a:t>1</a:t>
            </a:r>
            <a:r>
              <a:rPr lang="en-US" sz="1800" dirty="0"/>
              <a:t>. Hydrogen  </a:t>
            </a:r>
            <a:r>
              <a:rPr lang="en-US" sz="1800" dirty="0" smtClean="0"/>
              <a:t>Mass </a:t>
            </a:r>
            <a:r>
              <a:rPr lang="en-US" sz="1800" dirty="0" smtClean="0"/>
              <a:t>     M</a:t>
            </a:r>
            <a:r>
              <a:rPr lang="en-US" sz="2000" baseline="-24000" dirty="0" smtClean="0"/>
              <a:t>H</a:t>
            </a:r>
            <a:r>
              <a:rPr lang="en-US" sz="1800" dirty="0" smtClean="0"/>
              <a:t> </a:t>
            </a:r>
            <a:r>
              <a:rPr lang="en-US" sz="1800" dirty="0">
                <a:sym typeface="Symbol" charset="0"/>
              </a:rPr>
              <a:t></a:t>
            </a:r>
            <a:r>
              <a:rPr lang="en-US" sz="1800" dirty="0"/>
              <a:t> </a:t>
            </a:r>
            <a:r>
              <a:rPr lang="en-US" sz="1800" dirty="0">
                <a:latin typeface="Symbol" charset="0"/>
              </a:rPr>
              <a:t>1.7</a:t>
            </a:r>
            <a:r>
              <a:rPr lang="en-US" sz="1800" dirty="0"/>
              <a:t> </a:t>
            </a:r>
            <a:r>
              <a:rPr lang="en-US" sz="1800" dirty="0">
                <a:latin typeface="Arial Narrow" charset="0"/>
              </a:rPr>
              <a:t>x </a:t>
            </a:r>
            <a:r>
              <a:rPr lang="en-US" sz="1800" dirty="0">
                <a:latin typeface="Symbol" charset="0"/>
              </a:rPr>
              <a:t>10</a:t>
            </a:r>
            <a:r>
              <a:rPr lang="en-US" sz="2000" baseline="30000" dirty="0">
                <a:latin typeface="Symbol" charset="0"/>
              </a:rPr>
              <a:t>-24</a:t>
            </a:r>
            <a:r>
              <a:rPr lang="en-US" sz="1800" dirty="0"/>
              <a:t> g</a:t>
            </a:r>
          </a:p>
          <a:p>
            <a:r>
              <a:rPr lang="en-US" sz="1800" dirty="0"/>
              <a:t>         </a:t>
            </a:r>
            <a:r>
              <a:rPr lang="en-US" sz="1800" dirty="0" smtClean="0"/>
              <a:t>2</a:t>
            </a:r>
            <a:r>
              <a:rPr lang="en-US" sz="1800" dirty="0"/>
              <a:t>. Helium</a:t>
            </a:r>
          </a:p>
          <a:p>
            <a:r>
              <a:rPr lang="en-US" sz="1800" dirty="0"/>
              <a:t>         </a:t>
            </a:r>
            <a:r>
              <a:rPr lang="en-US" sz="1800" dirty="0" smtClean="0"/>
              <a:t>3</a:t>
            </a:r>
            <a:r>
              <a:rPr lang="en-US" sz="1800" dirty="0"/>
              <a:t>. Lithium</a:t>
            </a:r>
          </a:p>
          <a:p>
            <a:r>
              <a:rPr lang="en-US" sz="1800" dirty="0"/>
              <a:t>           </a:t>
            </a:r>
            <a:r>
              <a:rPr lang="en-US" sz="1800" dirty="0" smtClean="0"/>
              <a:t> </a:t>
            </a:r>
            <a:r>
              <a:rPr lang="en-US" sz="1800" dirty="0" smtClean="0"/>
              <a:t>      …</a:t>
            </a:r>
            <a:endParaRPr lang="en-US" sz="1800" dirty="0"/>
          </a:p>
          <a:p>
            <a:r>
              <a:rPr lang="en-US" sz="1800" dirty="0"/>
              <a:t>           </a:t>
            </a:r>
            <a:r>
              <a:rPr lang="en-US" sz="1800" dirty="0" smtClean="0"/>
              <a:t>       …</a:t>
            </a:r>
            <a:endParaRPr lang="en-US" sz="1800" dirty="0"/>
          </a:p>
          <a:p>
            <a:r>
              <a:rPr lang="en-US" sz="1800" dirty="0"/>
              <a:t>         </a:t>
            </a:r>
            <a:r>
              <a:rPr lang="en-US" sz="1800" dirty="0" smtClean="0"/>
              <a:t>92</a:t>
            </a:r>
            <a:r>
              <a:rPr lang="en-US" sz="1800" dirty="0"/>
              <a:t>. Uranium    </a:t>
            </a:r>
            <a:r>
              <a:rPr lang="en-US" sz="1800" dirty="0" smtClean="0"/>
              <a:t>    </a:t>
            </a:r>
            <a:r>
              <a:rPr lang="en-US" sz="1800" dirty="0" smtClean="0"/>
              <a:t>          M</a:t>
            </a:r>
            <a:r>
              <a:rPr lang="en-US" sz="1800" baseline="-25000" dirty="0" smtClean="0"/>
              <a:t>U</a:t>
            </a:r>
            <a:r>
              <a:rPr lang="en-US" sz="1800" dirty="0" smtClean="0"/>
              <a:t>  </a:t>
            </a:r>
            <a:r>
              <a:rPr lang="en-US" sz="1800" dirty="0" smtClean="0">
                <a:sym typeface="Symbol" charset="0"/>
              </a:rPr>
              <a:t></a:t>
            </a:r>
            <a:r>
              <a:rPr lang="en-US" sz="1800" dirty="0" smtClean="0"/>
              <a:t>  </a:t>
            </a:r>
            <a:r>
              <a:rPr lang="en-US" sz="1800" dirty="0">
                <a:latin typeface="Symbol" charset="0"/>
              </a:rPr>
              <a:t>238 </a:t>
            </a:r>
            <a:r>
              <a:rPr lang="en-US" sz="1800" dirty="0"/>
              <a:t>M</a:t>
            </a:r>
            <a:r>
              <a:rPr lang="en-US" sz="2000" baseline="-25000" dirty="0"/>
              <a:t>H</a:t>
            </a:r>
            <a:endParaRPr lang="en-US" sz="2000" dirty="0">
              <a:solidFill>
                <a:srgbClr val="CC0099"/>
              </a:solidFill>
            </a:endParaRPr>
          </a:p>
        </p:txBody>
      </p:sp>
      <p:pic>
        <p:nvPicPr>
          <p:cNvPr id="7" name="Picture 9" descr="1102fu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87" y="1019592"/>
            <a:ext cx="3498041" cy="519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3"/>
          <p:cNvSpPr>
            <a:spLocks noChangeArrowheads="1"/>
          </p:cNvSpPr>
          <p:nvPr/>
        </p:nvSpPr>
        <p:spPr bwMode="auto">
          <a:xfrm>
            <a:off x="2837519" y="1758400"/>
            <a:ext cx="485775" cy="976312"/>
          </a:xfrm>
          <a:prstGeom prst="downArrow">
            <a:avLst>
              <a:gd name="adj1" fmla="val 50000"/>
              <a:gd name="adj2" fmla="val 50245"/>
            </a:avLst>
          </a:prstGeom>
          <a:solidFill>
            <a:srgbClr val="00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7" descr="period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08" y="3877681"/>
            <a:ext cx="3932890" cy="251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405" y="3409718"/>
            <a:ext cx="4443261" cy="314233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579787" y="1049122"/>
            <a:ext cx="3645398" cy="5469429"/>
            <a:chOff x="4579787" y="1049122"/>
            <a:chExt cx="3645398" cy="54694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9787" y="1049122"/>
              <a:ext cx="3645398" cy="51643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5461665" y="6149219"/>
              <a:ext cx="2257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St. Petersburg, Russia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2230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X-rays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4676819" cy="34494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W. </a:t>
            </a:r>
            <a:r>
              <a:rPr lang="en-US" dirty="0" err="1" smtClean="0"/>
              <a:t>Röntgen</a:t>
            </a:r>
            <a:r>
              <a:rPr lang="en-US" b="1" dirty="0" smtClean="0"/>
              <a:t> </a:t>
            </a:r>
            <a:r>
              <a:rPr lang="en-US" dirty="0" smtClean="0"/>
              <a:t>in 1895, accidentally discovers X-rays  while experimenting with electron beams in a gas discharged tube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Noticed a fluorescent glow when the electron beam was turned on</a:t>
            </a:r>
          </a:p>
          <a:p>
            <a:endParaRPr lang="en-US" dirty="0" smtClean="0"/>
          </a:p>
          <a:p>
            <a:r>
              <a:rPr lang="en-US" dirty="0" smtClean="0"/>
              <a:t>Asks wife to put hand in front of tube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19" y="4064022"/>
            <a:ext cx="1835774" cy="2550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hlinkClick r:id="rId3"/>
          </p:cNvPr>
          <p:cNvSpPr txBox="1"/>
          <p:nvPr/>
        </p:nvSpPr>
        <p:spPr>
          <a:xfrm>
            <a:off x="3634423" y="6138181"/>
            <a:ext cx="1614069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 smtClean="0"/>
              <a:t>New York </a:t>
            </a:r>
            <a:r>
              <a:rPr lang="en-US" sz="1200" dirty="0" smtClean="0"/>
              <a:t>Times article </a:t>
            </a:r>
            <a:endParaRPr lang="en-US" sz="1200" dirty="0" smtClean="0"/>
          </a:p>
          <a:p>
            <a:r>
              <a:rPr lang="en-US" sz="1200" dirty="0" smtClean="0"/>
              <a:t>X-Rays, 1896 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91723">
            <a:off x="4828168" y="2499643"/>
            <a:ext cx="4052607" cy="3123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 rot="271899">
            <a:off x="4658412" y="5631369"/>
            <a:ext cx="4085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1895, laboratory at the University of Wurzburg</a:t>
            </a:r>
            <a:endParaRPr lang="en-US" sz="1600" dirty="0"/>
          </a:p>
        </p:txBody>
      </p:sp>
      <p:pic>
        <p:nvPicPr>
          <p:cNvPr id="8" name="Picture 7" descr="rontge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770" y="144501"/>
            <a:ext cx="1053366" cy="147601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TextBox 8"/>
          <p:cNvSpPr txBox="1"/>
          <p:nvPr/>
        </p:nvSpPr>
        <p:spPr>
          <a:xfrm>
            <a:off x="7795075" y="1672961"/>
            <a:ext cx="1348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W. </a:t>
            </a:r>
            <a:r>
              <a:rPr lang="en-US" sz="1000" i="1" dirty="0" err="1" smtClean="0"/>
              <a:t>Röntgen</a:t>
            </a:r>
            <a:endParaRPr lang="en-US" sz="1000" i="1" dirty="0" smtClean="0"/>
          </a:p>
          <a:p>
            <a:r>
              <a:rPr lang="en-US" sz="1000" i="1" dirty="0" smtClean="0"/>
              <a:t>PhD </a:t>
            </a:r>
            <a:r>
              <a:rPr lang="en-US" sz="1000" i="1" dirty="0" smtClean="0"/>
              <a:t>Univ. </a:t>
            </a:r>
            <a:r>
              <a:rPr lang="en-US" sz="1000" i="1" dirty="0" smtClean="0"/>
              <a:t>of Zurich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165123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electron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4440739" cy="2456606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J. J. Thomson, 1897 </a:t>
            </a:r>
            <a:r>
              <a:rPr lang="en-US" dirty="0" smtClean="0"/>
              <a:t>- </a:t>
            </a:r>
            <a:r>
              <a:rPr lang="en-US" dirty="0" smtClean="0"/>
              <a:t>Cavendish </a:t>
            </a:r>
            <a:r>
              <a:rPr lang="en-US" dirty="0" smtClean="0"/>
              <a:t>Laboratory at Cambridge University</a:t>
            </a:r>
          </a:p>
          <a:p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FF3300"/>
                </a:solidFill>
              </a:rPr>
              <a:t>Studying cathode rays: </a:t>
            </a:r>
            <a:r>
              <a:rPr lang="en-US" dirty="0">
                <a:solidFill>
                  <a:srgbClr val="FF3300"/>
                </a:solidFill>
              </a:rPr>
              <a:t>electric current </a:t>
            </a:r>
            <a:r>
              <a:rPr lang="en-US" dirty="0" smtClean="0">
                <a:solidFill>
                  <a:srgbClr val="FF3300"/>
                </a:solidFill>
              </a:rPr>
              <a:t>in tubes </a:t>
            </a:r>
            <a:r>
              <a:rPr lang="en-US" dirty="0">
                <a:solidFill>
                  <a:srgbClr val="FF3300"/>
                </a:solidFill>
              </a:rPr>
              <a:t>at very low gas pressure </a:t>
            </a:r>
            <a:r>
              <a:rPr lang="en-US" dirty="0" smtClean="0">
                <a:solidFill>
                  <a:srgbClr val="FF3300"/>
                </a:solidFill>
              </a:rPr>
              <a:t>observes a </a:t>
            </a:r>
            <a:r>
              <a:rPr lang="en-US" dirty="0" smtClean="0">
                <a:solidFill>
                  <a:srgbClr val="FF3300"/>
                </a:solidFill>
              </a:rPr>
              <a:t>glow discharge</a:t>
            </a:r>
            <a:endParaRPr lang="en-US" dirty="0">
              <a:solidFill>
                <a:srgbClr val="FF3300"/>
              </a:solidFill>
              <a:latin typeface="Arial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3300"/>
              </a:solidFill>
            </a:endParaRP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3300"/>
                </a:solidFill>
              </a:rPr>
              <a:t>Measurement of the electron mass:  </a:t>
            </a:r>
            <a:r>
              <a:rPr lang="en-US" i="1" dirty="0">
                <a:solidFill>
                  <a:srgbClr val="FF3300"/>
                </a:solidFill>
              </a:rPr>
              <a:t>m</a:t>
            </a:r>
            <a:r>
              <a:rPr lang="en-US" baseline="-25000" dirty="0">
                <a:solidFill>
                  <a:srgbClr val="FF3300"/>
                </a:solidFill>
              </a:rPr>
              <a:t>e</a:t>
            </a:r>
            <a:r>
              <a:rPr lang="en-US" dirty="0">
                <a:solidFill>
                  <a:srgbClr val="FF3300"/>
                </a:solidFill>
              </a:rPr>
              <a:t> </a:t>
            </a:r>
            <a:r>
              <a:rPr lang="en-US" dirty="0">
                <a:solidFill>
                  <a:srgbClr val="FF3300"/>
                </a:solidFill>
                <a:sym typeface="Symbol" charset="0"/>
              </a:rPr>
              <a:t></a:t>
            </a:r>
            <a:r>
              <a:rPr lang="en-US" dirty="0">
                <a:solidFill>
                  <a:srgbClr val="FF3300"/>
                </a:solidFill>
              </a:rPr>
              <a:t> M</a:t>
            </a:r>
            <a:r>
              <a:rPr lang="en-US" baseline="-25000" dirty="0">
                <a:solidFill>
                  <a:srgbClr val="FF3300"/>
                </a:solidFill>
              </a:rPr>
              <a:t>H</a:t>
            </a:r>
            <a:r>
              <a:rPr lang="en-US" dirty="0">
                <a:solidFill>
                  <a:srgbClr val="FF3300"/>
                </a:solidFill>
              </a:rPr>
              <a:t>/</a:t>
            </a:r>
            <a:r>
              <a:rPr lang="en-US" dirty="0" smtClean="0">
                <a:solidFill>
                  <a:srgbClr val="FF3300"/>
                </a:solidFill>
                <a:latin typeface="Symbol" charset="0"/>
              </a:rPr>
              <a:t>1836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rgbClr val="FF3300"/>
              </a:solidFill>
              <a:latin typeface="Symbol" charset="0"/>
            </a:endParaRPr>
          </a:p>
          <a:p>
            <a:pPr>
              <a:lnSpc>
                <a:spcPct val="120000"/>
              </a:lnSpc>
            </a:pPr>
            <a:endParaRPr lang="en-US" dirty="0">
              <a:solidFill>
                <a:srgbClr val="FF3300"/>
              </a:solidFill>
              <a:latin typeface="Symbol" charset="0"/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7959" y="3637250"/>
            <a:ext cx="3957343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"To the electron -- may it never be of any use to anybody." </a:t>
            </a:r>
            <a:r>
              <a:rPr lang="en-US" dirty="0" smtClean="0"/>
              <a:t>– </a:t>
            </a:r>
            <a:r>
              <a:rPr lang="en-US" i="1" dirty="0" smtClean="0"/>
              <a:t>J. J</a:t>
            </a:r>
            <a:r>
              <a:rPr lang="en-US" i="1" dirty="0"/>
              <a:t>. Thomson's favorite toast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72008" y="5189954"/>
            <a:ext cx="6763486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 typeface="Symbol" charset="0"/>
              <a:buChar char=" "/>
            </a:pPr>
            <a:r>
              <a:rPr lang="en-US" dirty="0" smtClean="0">
                <a:solidFill>
                  <a:srgbClr val="0000FF"/>
                </a:solidFill>
              </a:rPr>
              <a:t>Thomson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’</a:t>
            </a:r>
            <a:r>
              <a:rPr lang="en-US" dirty="0" smtClean="0">
                <a:solidFill>
                  <a:srgbClr val="0000FF"/>
                </a:solidFill>
              </a:rPr>
              <a:t>s </a:t>
            </a:r>
            <a:r>
              <a:rPr lang="en-US" dirty="0">
                <a:solidFill>
                  <a:srgbClr val="0000FF"/>
                </a:solidFill>
              </a:rPr>
              <a:t>atomic model:</a:t>
            </a:r>
          </a:p>
          <a:p>
            <a:pPr>
              <a:buFont typeface="Wingdings" charset="0"/>
              <a:buChar char="§"/>
            </a:pPr>
            <a:r>
              <a:rPr lang="en-US" b="0" dirty="0"/>
              <a:t> Electrically charged sphere</a:t>
            </a:r>
          </a:p>
          <a:p>
            <a:pPr>
              <a:buFont typeface="Wingdings" charset="0"/>
              <a:buChar char="§"/>
            </a:pPr>
            <a:r>
              <a:rPr lang="en-US" b="0" dirty="0"/>
              <a:t> Radius </a:t>
            </a:r>
            <a:r>
              <a:rPr lang="en-US" b="0" dirty="0">
                <a:cs typeface="Times New Roman" charset="0"/>
              </a:rPr>
              <a:t>~ 10</a:t>
            </a:r>
            <a:r>
              <a:rPr lang="en-US" b="0" baseline="30000" dirty="0">
                <a:cs typeface="Times New Roman" charset="0"/>
              </a:rPr>
              <a:t>-8</a:t>
            </a:r>
            <a:r>
              <a:rPr lang="en-US" b="0" dirty="0">
                <a:cs typeface="Times New Roman" charset="0"/>
              </a:rPr>
              <a:t> cm</a:t>
            </a:r>
          </a:p>
          <a:p>
            <a:pPr>
              <a:buFont typeface="Wingdings" charset="0"/>
              <a:buChar char="§"/>
            </a:pPr>
            <a:r>
              <a:rPr lang="en-US" b="0" dirty="0">
                <a:cs typeface="Times New Roman" charset="0"/>
              </a:rPr>
              <a:t> Positive electric charge</a:t>
            </a:r>
          </a:p>
          <a:p>
            <a:pPr>
              <a:buFont typeface="Wingdings" charset="0"/>
              <a:buChar char="§"/>
            </a:pPr>
            <a:r>
              <a:rPr lang="en-US" b="0" dirty="0">
                <a:cs typeface="Times New Roman" charset="0"/>
              </a:rPr>
              <a:t> Electrons with negative electric charge embedded in the </a:t>
            </a:r>
            <a:r>
              <a:rPr lang="en-US" b="0" dirty="0" smtClean="0">
                <a:cs typeface="Times New Roman" charset="0"/>
              </a:rPr>
              <a:t>sphere</a:t>
            </a:r>
            <a:endParaRPr lang="en-US" b="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875841" y="4717574"/>
            <a:ext cx="3569688" cy="369332"/>
          </a:xfrm>
          <a:prstGeom prst="rect">
            <a:avLst/>
          </a:prstGeom>
          <a:ln/>
          <a:ex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ATOMS  ARE NOT  ELEMENTARY </a:t>
            </a:r>
          </a:p>
        </p:txBody>
      </p:sp>
      <p:pic>
        <p:nvPicPr>
          <p:cNvPr id="8" name="Picture 10" descr="Thom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828" y="4969270"/>
            <a:ext cx="1961428" cy="188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312" y="2306214"/>
            <a:ext cx="3364419" cy="17225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724461" y="94372"/>
            <a:ext cx="1444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Crookes tube</a:t>
            </a:r>
          </a:p>
        </p:txBody>
      </p:sp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951" y="94372"/>
            <a:ext cx="1109309" cy="156711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3" name="TextBox 12"/>
          <p:cNvSpPr txBox="1"/>
          <p:nvPr/>
        </p:nvSpPr>
        <p:spPr>
          <a:xfrm>
            <a:off x="7957339" y="1677073"/>
            <a:ext cx="8893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/>
              <a:t>J. J. Thomson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67" y="1974210"/>
            <a:ext cx="3913993" cy="2937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074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utoUpdateAnimBg="0"/>
      <p:bldP spid="7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natural radioactivity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6"/>
            <a:ext cx="7394230" cy="169653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H. Becquerel, 1896 </a:t>
            </a:r>
            <a:r>
              <a:rPr lang="en-US" dirty="0" smtClean="0"/>
              <a:t>- France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Working with naturally fluorescent minerals to study the properties of x-rays</a:t>
            </a:r>
          </a:p>
          <a:p>
            <a:endParaRPr lang="en-US" dirty="0" smtClean="0"/>
          </a:p>
          <a:p>
            <a:r>
              <a:rPr lang="en-US" dirty="0" smtClean="0"/>
              <a:t>Accidentally discovers that photographic plates became exposed by radiation from uranium salts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307" y="2872297"/>
            <a:ext cx="3281815" cy="3806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482587" y="5892634"/>
            <a:ext cx="2801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formed by Becquerel on photographic paper</a:t>
            </a:r>
            <a:endParaRPr lang="en-US" dirty="0"/>
          </a:p>
        </p:txBody>
      </p:sp>
      <p:pic>
        <p:nvPicPr>
          <p:cNvPr id="6" name="Picture 5" descr="img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406" y="142985"/>
            <a:ext cx="1106853" cy="163335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7982557" y="1867040"/>
            <a:ext cx="8667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/>
              <a:t>H. Becquerel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09948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atomic nucleus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5521660" cy="469545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cs typeface="Helvetica"/>
              </a:rPr>
              <a:t>E. Rutherford, 1909-13, at the University of Manchester creates experiments with </a:t>
            </a:r>
            <a:r>
              <a:rPr lang="en-US" sz="2000" dirty="0" smtClean="0">
                <a:solidFill>
                  <a:srgbClr val="000000"/>
                </a:solidFill>
                <a:cs typeface="Helvetica"/>
              </a:rPr>
              <a:t>alpha  </a:t>
            </a:r>
            <a:r>
              <a:rPr lang="en-US" sz="2000" dirty="0" smtClean="0">
                <a:solidFill>
                  <a:srgbClr val="000000"/>
                </a:solidFill>
                <a:cs typeface="Helvetica"/>
              </a:rPr>
              <a:t>particles: </a:t>
            </a:r>
            <a:r>
              <a:rPr lang="en-US" sz="2000" dirty="0" smtClean="0">
                <a:solidFill>
                  <a:srgbClr val="FF0000"/>
                </a:solidFill>
                <a:cs typeface="Helvetica"/>
              </a:rPr>
              <a:t>Rutherford’s </a:t>
            </a:r>
            <a:r>
              <a:rPr lang="en-US" sz="2000" dirty="0">
                <a:solidFill>
                  <a:srgbClr val="FF0000"/>
                </a:solidFill>
                <a:cs typeface="Helvetica"/>
              </a:rPr>
              <a:t>scattering </a:t>
            </a:r>
            <a:r>
              <a:rPr lang="en-US" sz="2000" dirty="0" smtClean="0">
                <a:solidFill>
                  <a:srgbClr val="FF0000"/>
                </a:solidFill>
                <a:cs typeface="Helvetica"/>
              </a:rPr>
              <a:t>experiments</a:t>
            </a:r>
          </a:p>
          <a:p>
            <a:r>
              <a:rPr lang="en-US" sz="2000" dirty="0" smtClean="0">
                <a:solidFill>
                  <a:srgbClr val="009900"/>
                </a:solidFill>
              </a:rPr>
              <a:t>a-particles</a:t>
            </a:r>
            <a:r>
              <a:rPr lang="en-US" sz="2000" dirty="0">
                <a:solidFill>
                  <a:srgbClr val="009900"/>
                </a:solidFill>
              </a:rPr>
              <a:t>:  nuclei of Helium atoms  spontaneously </a:t>
            </a:r>
            <a:r>
              <a:rPr lang="en-US" sz="2000" dirty="0" smtClean="0">
                <a:solidFill>
                  <a:srgbClr val="009900"/>
                </a:solidFill>
              </a:rPr>
              <a:t>emitted </a:t>
            </a:r>
            <a:r>
              <a:rPr lang="en-US" sz="2000" dirty="0">
                <a:solidFill>
                  <a:srgbClr val="009900"/>
                </a:solidFill>
              </a:rPr>
              <a:t>by heavy radioactive </a:t>
            </a:r>
            <a:r>
              <a:rPr lang="en-US" sz="2000" dirty="0" smtClean="0">
                <a:solidFill>
                  <a:srgbClr val="009900"/>
                </a:solidFill>
              </a:rPr>
              <a:t>isotopes</a:t>
            </a:r>
          </a:p>
          <a:p>
            <a:pPr lvl="1"/>
            <a:r>
              <a:rPr lang="en-US" sz="1600" dirty="0" smtClean="0">
                <a:solidFill>
                  <a:srgbClr val="009900"/>
                </a:solidFill>
              </a:rPr>
              <a:t>Typical a–particle </a:t>
            </a:r>
            <a:r>
              <a:rPr lang="en-US" sz="1600" dirty="0">
                <a:solidFill>
                  <a:srgbClr val="009900"/>
                </a:solidFill>
              </a:rPr>
              <a:t>velocity </a:t>
            </a:r>
            <a:r>
              <a:rPr lang="en-US" sz="1600" dirty="0">
                <a:solidFill>
                  <a:srgbClr val="009900"/>
                </a:solidFill>
                <a:sym typeface="Symbol" charset="0"/>
              </a:rPr>
              <a:t></a:t>
            </a:r>
            <a:r>
              <a:rPr lang="en-US" sz="1600" dirty="0">
                <a:solidFill>
                  <a:srgbClr val="009900"/>
                </a:solidFill>
              </a:rPr>
              <a:t> 0.05 </a:t>
            </a:r>
            <a:r>
              <a:rPr lang="en-US" sz="1600" i="1" dirty="0">
                <a:solidFill>
                  <a:srgbClr val="009900"/>
                </a:solidFill>
              </a:rPr>
              <a:t>c    </a:t>
            </a:r>
            <a:r>
              <a:rPr lang="en-US" sz="1600" dirty="0"/>
              <a:t>(</a:t>
            </a:r>
            <a:r>
              <a:rPr lang="en-US" sz="1600" i="1" dirty="0"/>
              <a:t>c</a:t>
            </a:r>
            <a:r>
              <a:rPr lang="en-US" sz="1600" dirty="0"/>
              <a:t> : speed of light)</a:t>
            </a:r>
            <a:endParaRPr lang="en-US" sz="1600" i="1" dirty="0"/>
          </a:p>
          <a:p>
            <a:endParaRPr lang="en-US" sz="2000" dirty="0">
              <a:solidFill>
                <a:srgbClr val="FF0000"/>
              </a:solidFill>
              <a:cs typeface="Helvetica"/>
            </a:endParaRPr>
          </a:p>
          <a:p>
            <a:pPr marL="118872" indent="0">
              <a:buNone/>
            </a:pPr>
            <a:r>
              <a:rPr lang="en-US" sz="2000" dirty="0">
                <a:solidFill>
                  <a:srgbClr val="000000"/>
                </a:solidFill>
                <a:cs typeface="Helvetica"/>
              </a:rPr>
              <a:t>             </a:t>
            </a:r>
            <a:r>
              <a:rPr lang="en-US" sz="2000" dirty="0" smtClean="0">
                <a:solidFill>
                  <a:srgbClr val="000000"/>
                </a:solidFill>
                <a:cs typeface="Helvetica"/>
              </a:rPr>
              <a:t>         </a:t>
            </a:r>
            <a:endParaRPr lang="en-US" sz="2000" dirty="0">
              <a:solidFill>
                <a:srgbClr val="000000"/>
              </a:solidFill>
              <a:cs typeface="Helvetic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423726" y="761769"/>
            <a:ext cx="2618988" cy="2127320"/>
            <a:chOff x="6423726" y="1056667"/>
            <a:chExt cx="2618988" cy="2127320"/>
          </a:xfrm>
        </p:grpSpPr>
        <p:pic>
          <p:nvPicPr>
            <p:cNvPr id="14" name="Picture 13" descr="Ernest_Rutherford_1905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3726" y="1056667"/>
              <a:ext cx="2618988" cy="1881099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9" name="TextBox 18"/>
            <p:cNvSpPr txBox="1"/>
            <p:nvPr/>
          </p:nvSpPr>
          <p:spPr>
            <a:xfrm>
              <a:off x="7450562" y="2937766"/>
              <a:ext cx="9051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i="1" dirty="0" smtClean="0"/>
                <a:t>E. Rutherford</a:t>
              </a:r>
              <a:endParaRPr lang="en-US" sz="1000" i="1" dirty="0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1045819" y="3775075"/>
            <a:ext cx="6731001" cy="3082925"/>
            <a:chOff x="1344" y="1632"/>
            <a:chExt cx="4240" cy="1942"/>
          </a:xfrm>
          <a:solidFill>
            <a:srgbClr val="FFFFFF"/>
          </a:solidFill>
        </p:grpSpPr>
        <p:pic>
          <p:nvPicPr>
            <p:cNvPr id="5" name="Picture 4" descr="C:\Documents and Settings\dilella\Work-space\Lectures\Figures\Rutherford.gif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1968"/>
              <a:ext cx="3081" cy="1606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344" y="2256"/>
              <a:ext cx="804" cy="36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/>
                <a:t>radioactive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/>
                <a:t>source</a:t>
              </a:r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1968" y="2592"/>
              <a:ext cx="336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2496" y="2112"/>
              <a:ext cx="1104" cy="23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latin typeface="Symbol" charset="0"/>
                </a:rPr>
                <a:t>a - </a:t>
              </a:r>
              <a:r>
                <a:rPr lang="en-US" sz="1800" dirty="0"/>
                <a:t>particles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2976" y="2352"/>
              <a:ext cx="96" cy="288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072" y="2352"/>
              <a:ext cx="624" cy="96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688" y="2976"/>
              <a:ext cx="1344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 dirty="0"/>
                <a:t>target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 dirty="0"/>
                <a:t>(very thin Gold foil)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792" y="1632"/>
              <a:ext cx="832" cy="36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/>
                <a:t>fluorescent </a:t>
              </a:r>
            </a:p>
            <a:p>
              <a:pPr algn="ctr">
                <a:lnSpc>
                  <a:spcPct val="75000"/>
                </a:lnSpc>
              </a:pPr>
              <a:r>
                <a:rPr lang="en-US" sz="1800" dirty="0"/>
                <a:t>screen 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704" y="2976"/>
              <a:ext cx="880" cy="334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800"/>
                <a:t>Detector </a:t>
              </a:r>
            </a:p>
            <a:p>
              <a:pPr algn="ctr">
                <a:lnSpc>
                  <a:spcPct val="80000"/>
                </a:lnSpc>
              </a:pPr>
              <a:r>
                <a:rPr lang="en-US" sz="1800"/>
                <a:t>(human eye)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23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2023</TotalTime>
  <Words>1840</Words>
  <Application>Microsoft Macintosh PowerPoint</Application>
  <PresentationFormat>On-screen Show (4:3)</PresentationFormat>
  <Paragraphs>278</Paragraphs>
  <Slides>21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Module</vt:lpstr>
      <vt:lpstr>Equation</vt:lpstr>
      <vt:lpstr> Lecture #1 </vt:lpstr>
      <vt:lpstr>Particle physics</vt:lpstr>
      <vt:lpstr>What is everything made of ?</vt:lpstr>
      <vt:lpstr>What is everything made of ? – some applications</vt:lpstr>
      <vt:lpstr>Elementary particles in the 19th century</vt:lpstr>
      <vt:lpstr>Discovery of X-rays</vt:lpstr>
      <vt:lpstr>Discovery of the electron</vt:lpstr>
      <vt:lpstr>Discovery of natural radioactivity</vt:lpstr>
      <vt:lpstr>Discovery of the atomic nucleus</vt:lpstr>
      <vt:lpstr>Discovery of the atomic nucleus</vt:lpstr>
      <vt:lpstr>Discovery of the atomic nucleus</vt:lpstr>
      <vt:lpstr>Light consists of particles</vt:lpstr>
      <vt:lpstr>Waves and particles</vt:lpstr>
      <vt:lpstr>Before 1932</vt:lpstr>
      <vt:lpstr>Before 1932 – nitrogen anomaly</vt:lpstr>
      <vt:lpstr>Basic principles of particle detection</vt:lpstr>
      <vt:lpstr>Residual range</vt:lpstr>
      <vt:lpstr>Discovery of the neutron</vt:lpstr>
      <vt:lpstr>Discovery of the neutron</vt:lpstr>
      <vt:lpstr>Discovery of the neutron</vt:lpstr>
      <vt:lpstr>PowerPoint Presentation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234</cp:revision>
  <dcterms:created xsi:type="dcterms:W3CDTF">2016-09-17T12:23:00Z</dcterms:created>
  <dcterms:modified xsi:type="dcterms:W3CDTF">2016-10-06T14:50:22Z</dcterms:modified>
</cp:coreProperties>
</file>